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01"/>
  </p:notesMasterIdLst>
  <p:sldIdLst>
    <p:sldId id="256" r:id="rId2"/>
    <p:sldId id="367" r:id="rId3"/>
    <p:sldId id="272" r:id="rId4"/>
    <p:sldId id="260" r:id="rId5"/>
    <p:sldId id="257" r:id="rId6"/>
    <p:sldId id="261" r:id="rId7"/>
    <p:sldId id="258" r:id="rId8"/>
    <p:sldId id="259" r:id="rId9"/>
    <p:sldId id="262" r:id="rId10"/>
    <p:sldId id="263" r:id="rId11"/>
    <p:sldId id="265" r:id="rId12"/>
    <p:sldId id="323" r:id="rId13"/>
    <p:sldId id="394" r:id="rId14"/>
    <p:sldId id="397" r:id="rId15"/>
    <p:sldId id="395" r:id="rId16"/>
    <p:sldId id="396" r:id="rId17"/>
    <p:sldId id="325" r:id="rId18"/>
    <p:sldId id="326" r:id="rId19"/>
    <p:sldId id="327" r:id="rId20"/>
    <p:sldId id="330" r:id="rId21"/>
    <p:sldId id="331" r:id="rId22"/>
    <p:sldId id="332" r:id="rId23"/>
    <p:sldId id="333" r:id="rId24"/>
    <p:sldId id="334" r:id="rId25"/>
    <p:sldId id="335" r:id="rId26"/>
    <p:sldId id="336" r:id="rId27"/>
    <p:sldId id="337" r:id="rId28"/>
    <p:sldId id="338" r:id="rId29"/>
    <p:sldId id="339" r:id="rId30"/>
    <p:sldId id="361" r:id="rId31"/>
    <p:sldId id="369" r:id="rId32"/>
    <p:sldId id="362" r:id="rId33"/>
    <p:sldId id="293" r:id="rId34"/>
    <p:sldId id="294" r:id="rId35"/>
    <p:sldId id="310" r:id="rId36"/>
    <p:sldId id="311" r:id="rId37"/>
    <p:sldId id="312" r:id="rId38"/>
    <p:sldId id="303" r:id="rId39"/>
    <p:sldId id="296" r:id="rId40"/>
    <p:sldId id="297" r:id="rId41"/>
    <p:sldId id="299" r:id="rId42"/>
    <p:sldId id="300" r:id="rId43"/>
    <p:sldId id="301" r:id="rId44"/>
    <p:sldId id="304" r:id="rId45"/>
    <p:sldId id="313" r:id="rId46"/>
    <p:sldId id="364" r:id="rId47"/>
    <p:sldId id="321" r:id="rId48"/>
    <p:sldId id="306" r:id="rId49"/>
    <p:sldId id="391" r:id="rId50"/>
    <p:sldId id="370" r:id="rId51"/>
    <p:sldId id="318" r:id="rId52"/>
    <p:sldId id="371" r:id="rId53"/>
    <p:sldId id="315" r:id="rId54"/>
    <p:sldId id="359" r:id="rId55"/>
    <p:sldId id="317" r:id="rId56"/>
    <p:sldId id="307" r:id="rId57"/>
    <p:sldId id="366" r:id="rId58"/>
    <p:sldId id="365" r:id="rId59"/>
    <p:sldId id="363" r:id="rId60"/>
    <p:sldId id="343" r:id="rId61"/>
    <p:sldId id="308" r:id="rId62"/>
    <p:sldId id="357" r:id="rId63"/>
    <p:sldId id="373" r:id="rId64"/>
    <p:sldId id="374" r:id="rId65"/>
    <p:sldId id="375" r:id="rId66"/>
    <p:sldId id="376" r:id="rId67"/>
    <p:sldId id="392" r:id="rId68"/>
    <p:sldId id="393" r:id="rId69"/>
    <p:sldId id="377" r:id="rId70"/>
    <p:sldId id="380" r:id="rId71"/>
    <p:sldId id="381" r:id="rId72"/>
    <p:sldId id="382" r:id="rId73"/>
    <p:sldId id="379" r:id="rId74"/>
    <p:sldId id="383" r:id="rId75"/>
    <p:sldId id="384" r:id="rId76"/>
    <p:sldId id="385" r:id="rId77"/>
    <p:sldId id="386" r:id="rId78"/>
    <p:sldId id="387" r:id="rId79"/>
    <p:sldId id="388" r:id="rId80"/>
    <p:sldId id="389" r:id="rId81"/>
    <p:sldId id="390" r:id="rId82"/>
    <p:sldId id="284" r:id="rId83"/>
    <p:sldId id="285" r:id="rId84"/>
    <p:sldId id="286" r:id="rId85"/>
    <p:sldId id="287" r:id="rId86"/>
    <p:sldId id="288" r:id="rId87"/>
    <p:sldId id="290" r:id="rId88"/>
    <p:sldId id="267" r:id="rId89"/>
    <p:sldId id="268" r:id="rId90"/>
    <p:sldId id="269" r:id="rId91"/>
    <p:sldId id="270" r:id="rId92"/>
    <p:sldId id="349" r:id="rId93"/>
    <p:sldId id="350" r:id="rId94"/>
    <p:sldId id="351" r:id="rId95"/>
    <p:sldId id="352" r:id="rId96"/>
    <p:sldId id="353" r:id="rId97"/>
    <p:sldId id="354" r:id="rId98"/>
    <p:sldId id="355" r:id="rId99"/>
    <p:sldId id="356"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2" d="100"/>
          <a:sy n="122" d="100"/>
        </p:scale>
        <p:origin x="-176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printerSettings" Target="printerSettings/printerSettings1.bin"/><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AC391E-946B-5A44-8E45-30A44FE486A4}" type="datetimeFigureOut">
              <a:rPr lang="en-US" smtClean="0"/>
              <a:t>8/6/16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1E2070-86A0-5842-B00A-DD47AC8D4BB5}" type="slidenum">
              <a:rPr lang="en-US" smtClean="0"/>
              <a:t>‹#›</a:t>
            </a:fld>
            <a:endParaRPr lang="en-US"/>
          </a:p>
        </p:txBody>
      </p:sp>
    </p:spTree>
    <p:extLst>
      <p:ext uri="{BB962C8B-B14F-4D97-AF65-F5344CB8AC3E}">
        <p14:creationId xmlns:p14="http://schemas.microsoft.com/office/powerpoint/2010/main" val="6017026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Complexity Class P-Complete and NC</a:t>
            </a:r>
          </a:p>
          <a:p>
            <a:pPr lvl="1"/>
            <a:r>
              <a:rPr lang="en-US" dirty="0" smtClean="0"/>
              <a:t>NC =&gt; parallelizable</a:t>
            </a:r>
          </a:p>
          <a:p>
            <a:r>
              <a:rPr lang="en-US" dirty="0" smtClean="0"/>
              <a:t>Some problems don</a:t>
            </a:r>
            <a:r>
              <a:rPr lang="fr-FR" dirty="0" smtClean="0"/>
              <a:t>’</a:t>
            </a:r>
            <a:r>
              <a:rPr lang="en-US" dirty="0" smtClean="0"/>
              <a:t>t parallelize well!!</a:t>
            </a:r>
          </a:p>
          <a:p>
            <a:pPr lvl="1"/>
            <a:r>
              <a:rPr lang="en-US" dirty="0" smtClean="0"/>
              <a:t>P-Complete =&gt; Inherently Sequential</a:t>
            </a:r>
          </a:p>
          <a:p>
            <a:pPr lvl="1"/>
            <a:r>
              <a:rPr lang="en-US" dirty="0" smtClean="0"/>
              <a:t>Any problem where you have to maintain state across nodes: Circuit Value Problem, Linear programming </a:t>
            </a:r>
          </a:p>
          <a:p>
            <a:pPr lvl="1"/>
            <a:r>
              <a:rPr lang="en-US" dirty="0" smtClean="0"/>
              <a:t>Streaming models are usually harder to maintain than batch models</a:t>
            </a:r>
          </a:p>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16</a:t>
            </a:fld>
            <a:endParaRPr lang="en-US"/>
          </a:p>
        </p:txBody>
      </p:sp>
    </p:spTree>
    <p:extLst>
      <p:ext uri="{BB962C8B-B14F-4D97-AF65-F5344CB8AC3E}">
        <p14:creationId xmlns:p14="http://schemas.microsoft.com/office/powerpoint/2010/main" val="1475014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77</a:t>
            </a:fld>
            <a:endParaRPr lang="en-US"/>
          </a:p>
        </p:txBody>
      </p:sp>
    </p:spTree>
    <p:extLst>
      <p:ext uri="{BB962C8B-B14F-4D97-AF65-F5344CB8AC3E}">
        <p14:creationId xmlns:p14="http://schemas.microsoft.com/office/powerpoint/2010/main" val="333101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78</a:t>
            </a:fld>
            <a:endParaRPr lang="en-US"/>
          </a:p>
        </p:txBody>
      </p:sp>
    </p:spTree>
    <p:extLst>
      <p:ext uri="{BB962C8B-B14F-4D97-AF65-F5344CB8AC3E}">
        <p14:creationId xmlns:p14="http://schemas.microsoft.com/office/powerpoint/2010/main" val="333101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79</a:t>
            </a:fld>
            <a:endParaRPr lang="en-US"/>
          </a:p>
        </p:txBody>
      </p:sp>
    </p:spTree>
    <p:extLst>
      <p:ext uri="{BB962C8B-B14F-4D97-AF65-F5344CB8AC3E}">
        <p14:creationId xmlns:p14="http://schemas.microsoft.com/office/powerpoint/2010/main" val="3331014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80</a:t>
            </a:fld>
            <a:endParaRPr lang="en-US"/>
          </a:p>
        </p:txBody>
      </p:sp>
    </p:spTree>
    <p:extLst>
      <p:ext uri="{BB962C8B-B14F-4D97-AF65-F5344CB8AC3E}">
        <p14:creationId xmlns:p14="http://schemas.microsoft.com/office/powerpoint/2010/main" val="333101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a:t>
            </a:r>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17</a:t>
            </a:fld>
            <a:endParaRPr lang="en-US"/>
          </a:p>
        </p:txBody>
      </p:sp>
    </p:spTree>
    <p:extLst>
      <p:ext uri="{BB962C8B-B14F-4D97-AF65-F5344CB8AC3E}">
        <p14:creationId xmlns:p14="http://schemas.microsoft.com/office/powerpoint/2010/main" val="242964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18</a:t>
            </a:fld>
            <a:endParaRPr lang="en-US"/>
          </a:p>
        </p:txBody>
      </p:sp>
    </p:spTree>
    <p:extLst>
      <p:ext uri="{BB962C8B-B14F-4D97-AF65-F5344CB8AC3E}">
        <p14:creationId xmlns:p14="http://schemas.microsoft.com/office/powerpoint/2010/main" val="397374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19</a:t>
            </a:fld>
            <a:endParaRPr lang="en-US"/>
          </a:p>
        </p:txBody>
      </p:sp>
    </p:spTree>
    <p:extLst>
      <p:ext uri="{BB962C8B-B14F-4D97-AF65-F5344CB8AC3E}">
        <p14:creationId xmlns:p14="http://schemas.microsoft.com/office/powerpoint/2010/main" val="3973746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another Sun</a:t>
            </a:r>
            <a:r>
              <a:rPr lang="en-US" baseline="0" dirty="0" smtClean="0"/>
              <a:t> Tzu quote at a security talk! ;-)</a:t>
            </a:r>
            <a:endParaRPr lang="en-US" dirty="0" smtClean="0"/>
          </a:p>
          <a:p>
            <a:r>
              <a:rPr lang="en-US" dirty="0" smtClean="0"/>
              <a:t>Be the Floyd </a:t>
            </a:r>
            <a:r>
              <a:rPr lang="en-US" dirty="0" err="1" smtClean="0"/>
              <a:t>Maywheather</a:t>
            </a:r>
            <a:r>
              <a:rPr lang="en-US" dirty="0" smtClean="0"/>
              <a:t> of defense I want you to know what I am going to be able to do but still be able to defend</a:t>
            </a:r>
          </a:p>
          <a:p>
            <a:r>
              <a:rPr lang="en-US" dirty="0" smtClean="0"/>
              <a:t>Open source tactics</a:t>
            </a:r>
          </a:p>
          <a:p>
            <a:pPr lvl="1"/>
            <a:r>
              <a:rPr lang="en-US" dirty="0" smtClean="0"/>
              <a:t>Security is bullshit in terms of closed form defensive solutions lets change that paradigm </a:t>
            </a:r>
          </a:p>
          <a:p>
            <a:endParaRPr lang="en-US" dirty="0"/>
          </a:p>
        </p:txBody>
      </p:sp>
      <p:sp>
        <p:nvSpPr>
          <p:cNvPr id="4" name="Slide Number Placeholder 3"/>
          <p:cNvSpPr>
            <a:spLocks noGrp="1"/>
          </p:cNvSpPr>
          <p:nvPr>
            <p:ph type="sldNum" sz="quarter" idx="10"/>
          </p:nvPr>
        </p:nvSpPr>
        <p:spPr/>
        <p:txBody>
          <a:bodyPr/>
          <a:lstStyle/>
          <a:p>
            <a:fld id="{F01E2070-86A0-5842-B00A-DD47AC8D4BB5}" type="slidenum">
              <a:rPr lang="en-US" smtClean="0"/>
              <a:t>30</a:t>
            </a:fld>
            <a:endParaRPr lang="en-US"/>
          </a:p>
        </p:txBody>
      </p:sp>
    </p:spTree>
    <p:extLst>
      <p:ext uri="{BB962C8B-B14F-4D97-AF65-F5344CB8AC3E}">
        <p14:creationId xmlns:p14="http://schemas.microsoft.com/office/powerpoint/2010/main" val="418573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E94668-62D4-2D44-9324-76392FB939CC}" type="slidenum">
              <a:rPr lang="en-US" smtClean="0"/>
              <a:t>34</a:t>
            </a:fld>
            <a:endParaRPr lang="en-US"/>
          </a:p>
        </p:txBody>
      </p:sp>
    </p:spTree>
    <p:extLst>
      <p:ext uri="{BB962C8B-B14F-4D97-AF65-F5344CB8AC3E}">
        <p14:creationId xmlns:p14="http://schemas.microsoft.com/office/powerpoint/2010/main" val="523103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2636964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75</a:t>
            </a:fld>
            <a:endParaRPr lang="en-US"/>
          </a:p>
        </p:txBody>
      </p:sp>
    </p:spTree>
    <p:extLst>
      <p:ext uri="{BB962C8B-B14F-4D97-AF65-F5344CB8AC3E}">
        <p14:creationId xmlns:p14="http://schemas.microsoft.com/office/powerpoint/2010/main" val="333101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78F03-0197-7740-AC4D-0FEAF8A24F6F}" type="slidenum">
              <a:rPr lang="en-US" smtClean="0"/>
              <a:t>76</a:t>
            </a:fld>
            <a:endParaRPr lang="en-US"/>
          </a:p>
        </p:txBody>
      </p:sp>
    </p:spTree>
    <p:extLst>
      <p:ext uri="{BB962C8B-B14F-4D97-AF65-F5344CB8AC3E}">
        <p14:creationId xmlns:p14="http://schemas.microsoft.com/office/powerpoint/2010/main" val="333101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p:cNvSpPr/>
          <p:nvPr/>
        </p:nvSpPr>
        <p:spPr>
          <a:xfrm>
            <a:off x="0" y="5715000"/>
            <a:ext cx="9144000" cy="1143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51426" tIns="25713" rIns="51426" bIns="25713" anchor="ctr"/>
          <a:lstStyle/>
          <a:p>
            <a:pPr algn="ctr" defTabSz="816334" fontAlgn="auto">
              <a:spcBef>
                <a:spcPts val="0"/>
              </a:spcBef>
              <a:spcAft>
                <a:spcPts val="0"/>
              </a:spcAft>
              <a:defRPr/>
            </a:pPr>
            <a:endParaRPr lang="en-US" dirty="0"/>
          </a:p>
        </p:txBody>
      </p:sp>
      <p:pic>
        <p:nvPicPr>
          <p:cNvPr id="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p:cNvSpPr txBox="1">
            <a:spLocks noChangeArrowheads="1"/>
          </p:cNvSpPr>
          <p:nvPr/>
        </p:nvSpPr>
        <p:spPr bwMode="auto">
          <a:xfrm>
            <a:off x="7613650" y="91017"/>
            <a:ext cx="1828800" cy="19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r>
              <a:rPr lang="en-US" sz="900" dirty="0">
                <a:solidFill>
                  <a:srgbClr val="A6A6A6"/>
                </a:solidFill>
              </a:rPr>
              <a:t>Copyright © </a:t>
            </a:r>
            <a:r>
              <a:rPr lang="en-US" sz="900" dirty="0" smtClean="0">
                <a:solidFill>
                  <a:srgbClr val="A6A6A6"/>
                </a:solidFill>
              </a:rPr>
              <a:t>2016 Splunk </a:t>
            </a:r>
            <a:r>
              <a:rPr lang="en-US" sz="900" dirty="0">
                <a:solidFill>
                  <a:srgbClr val="A6A6A6"/>
                </a:solidFill>
              </a:rPr>
              <a:t>Inc.</a:t>
            </a:r>
          </a:p>
        </p:txBody>
      </p:sp>
      <p:sp>
        <p:nvSpPr>
          <p:cNvPr id="6" name="Title 5"/>
          <p:cNvSpPr>
            <a:spLocks noGrp="1"/>
          </p:cNvSpPr>
          <p:nvPr>
            <p:ph type="title"/>
          </p:nvPr>
        </p:nvSpPr>
        <p:spPr>
          <a:xfrm>
            <a:off x="5035729" y="2834929"/>
            <a:ext cx="3705368" cy="1143000"/>
          </a:xfrm>
        </p:spPr>
        <p:txBody>
          <a:bodyPr>
            <a:noAutofit/>
          </a:bodyPr>
          <a:lstStyle>
            <a:lvl1pPr algn="l">
              <a:defRPr sz="3000">
                <a:solidFill>
                  <a:schemeClr val="bg1"/>
                </a:solidFill>
              </a:defRPr>
            </a:lvl1pPr>
          </a:lstStyle>
          <a:p>
            <a:r>
              <a:rPr lang="en-US" smtClean="0"/>
              <a:t>Click to edit Master title style</a:t>
            </a:r>
            <a:endParaRPr lang="en-US" dirty="0"/>
          </a:p>
        </p:txBody>
      </p:sp>
      <p:sp>
        <p:nvSpPr>
          <p:cNvPr id="16" name="Text Placeholder 15"/>
          <p:cNvSpPr>
            <a:spLocks noGrp="1"/>
          </p:cNvSpPr>
          <p:nvPr>
            <p:ph type="body" sz="quarter" idx="13"/>
          </p:nvPr>
        </p:nvSpPr>
        <p:spPr>
          <a:xfrm>
            <a:off x="5081583" y="4257676"/>
            <a:ext cx="3697422" cy="65008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53343452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Box - Blue">
    <p:spTree>
      <p:nvGrpSpPr>
        <p:cNvPr id="1" name=""/>
        <p:cNvGrpSpPr/>
        <p:nvPr/>
      </p:nvGrpSpPr>
      <p:grpSpPr>
        <a:xfrm>
          <a:off x="0" y="0"/>
          <a:ext cx="0" cy="0"/>
          <a:chOff x="0" y="0"/>
          <a:chExt cx="0" cy="0"/>
        </a:xfrm>
      </p:grpSpPr>
      <p:sp>
        <p:nvSpPr>
          <p:cNvPr id="4" name="AutoShape 2"/>
          <p:cNvSpPr>
            <a:spLocks noChangeArrowheads="1"/>
          </p:cNvSpPr>
          <p:nvPr/>
        </p:nvSpPr>
        <p:spPr bwMode="gray">
          <a:xfrm>
            <a:off x="655460" y="1771649"/>
            <a:ext cx="7835928" cy="3514725"/>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5" name="AutoShape 2"/>
          <p:cNvSpPr>
            <a:spLocks noChangeArrowheads="1"/>
          </p:cNvSpPr>
          <p:nvPr/>
        </p:nvSpPr>
        <p:spPr bwMode="gray">
          <a:xfrm>
            <a:off x="655460" y="1771649"/>
            <a:ext cx="7835928" cy="3514725"/>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3"/>
          </p:nvPr>
        </p:nvSpPr>
        <p:spPr>
          <a:xfrm>
            <a:off x="646278" y="2349507"/>
            <a:ext cx="7850592" cy="2276928"/>
          </a:xfrm>
          <a:prstGeom prst="rect">
            <a:avLst/>
          </a:prstGeom>
        </p:spPr>
        <p:txBody>
          <a:bodyPr lIns="411407" tIns="25713" rIns="411407" bIns="25713" anchor="ctr">
            <a:noAutofit/>
          </a:bodyPr>
          <a:lstStyle>
            <a:lvl1pPr marL="0" indent="0" algn="ctr">
              <a:buFontTx/>
              <a:buNone/>
              <a:defRPr sz="3000">
                <a:solidFill>
                  <a:srgbClr val="FFFFFF"/>
                </a:solidFill>
              </a:defRPr>
            </a:lvl1pPr>
          </a:lstStyle>
          <a:p>
            <a:pPr lvl="0"/>
            <a:r>
              <a:rPr lang="en-US" smtClean="0"/>
              <a:t>Click to edit Master text styles</a:t>
            </a:r>
          </a:p>
        </p:txBody>
      </p:sp>
      <p:sp>
        <p:nvSpPr>
          <p:cNvPr id="8" name="AutoShape 2"/>
          <p:cNvSpPr>
            <a:spLocks noChangeArrowheads="1"/>
          </p:cNvSpPr>
          <p:nvPr/>
        </p:nvSpPr>
        <p:spPr bwMode="gray">
          <a:xfrm>
            <a:off x="655460" y="1771649"/>
            <a:ext cx="7835928" cy="3514725"/>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9" name="Slide Number Placeholder 8"/>
          <p:cNvSpPr>
            <a:spLocks noGrp="1"/>
          </p:cNvSpPr>
          <p:nvPr>
            <p:ph type="sldNum" sz="quarter" idx="14"/>
          </p:nvPr>
        </p:nvSpPr>
        <p:spPr/>
        <p:txBody>
          <a:bodyPr/>
          <a:lstStyle/>
          <a:p>
            <a:fld id="{92E191CD-0130-464E-B0B2-BE2D7A27FED6}" type="slidenum">
              <a:rPr lang="en-US" smtClean="0"/>
              <a:t>‹#›</a:t>
            </a:fld>
            <a:endParaRPr lang="en-US"/>
          </a:p>
        </p:txBody>
      </p:sp>
      <p:sp>
        <p:nvSpPr>
          <p:cNvPr id="10" name="AutoShape 2"/>
          <p:cNvSpPr>
            <a:spLocks noChangeArrowheads="1"/>
          </p:cNvSpPr>
          <p:nvPr/>
        </p:nvSpPr>
        <p:spPr bwMode="gray">
          <a:xfrm>
            <a:off x="655460" y="1771649"/>
            <a:ext cx="7835928" cy="3514725"/>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11" name="AutoShape 2"/>
          <p:cNvSpPr>
            <a:spLocks noChangeArrowheads="1"/>
          </p:cNvSpPr>
          <p:nvPr/>
        </p:nvSpPr>
        <p:spPr bwMode="gray">
          <a:xfrm>
            <a:off x="655460" y="1771649"/>
            <a:ext cx="7835928" cy="3514725"/>
          </a:xfrm>
          <a:prstGeom prst="roundRect">
            <a:avLst>
              <a:gd name="adj" fmla="val 9894"/>
            </a:avLst>
          </a:prstGeom>
          <a:solidFill>
            <a:schemeClr val="accent5"/>
          </a:soli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Tree>
    <p:extLst>
      <p:ext uri="{BB962C8B-B14F-4D97-AF65-F5344CB8AC3E}">
        <p14:creationId xmlns:p14="http://schemas.microsoft.com/office/powerpoint/2010/main" val="76026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Box - Gray">
    <p:spTree>
      <p:nvGrpSpPr>
        <p:cNvPr id="1" name=""/>
        <p:cNvGrpSpPr/>
        <p:nvPr/>
      </p:nvGrpSpPr>
      <p:grpSpPr>
        <a:xfrm>
          <a:off x="0" y="0"/>
          <a:ext cx="0" cy="0"/>
          <a:chOff x="0" y="0"/>
          <a:chExt cx="0" cy="0"/>
        </a:xfrm>
      </p:grpSpPr>
      <p:sp>
        <p:nvSpPr>
          <p:cNvPr id="4" name="AutoShape 2"/>
          <p:cNvSpPr>
            <a:spLocks noChangeArrowheads="1"/>
          </p:cNvSpPr>
          <p:nvPr/>
        </p:nvSpPr>
        <p:spPr bwMode="gray">
          <a:xfrm>
            <a:off x="655460" y="1771649"/>
            <a:ext cx="7835928" cy="3514725"/>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
        <p:nvSpPr>
          <p:cNvPr id="6" name="AutoShape 2"/>
          <p:cNvSpPr>
            <a:spLocks noChangeArrowheads="1"/>
          </p:cNvSpPr>
          <p:nvPr/>
        </p:nvSpPr>
        <p:spPr bwMode="gray">
          <a:xfrm>
            <a:off x="655460" y="1771649"/>
            <a:ext cx="7835928" cy="3514725"/>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3"/>
          </p:nvPr>
        </p:nvSpPr>
        <p:spPr>
          <a:xfrm>
            <a:off x="646278" y="2349507"/>
            <a:ext cx="7850592" cy="2276928"/>
          </a:xfrm>
          <a:prstGeom prst="rect">
            <a:avLst/>
          </a:prstGeom>
        </p:spPr>
        <p:txBody>
          <a:bodyPr lIns="411407" tIns="25713" rIns="411407" bIns="25713" anchor="ctr">
            <a:noAutofit/>
          </a:bodyPr>
          <a:lstStyle>
            <a:lvl1pPr marL="0" indent="0" algn="ctr">
              <a:buFontTx/>
              <a:buNone/>
              <a:defRPr sz="3000">
                <a:solidFill>
                  <a:srgbClr val="FFFFFF"/>
                </a:solidFill>
              </a:defRPr>
            </a:lvl1pPr>
          </a:lstStyle>
          <a:p>
            <a:pPr lvl="0"/>
            <a:r>
              <a:rPr lang="en-US" smtClean="0"/>
              <a:t>Click to edit Master text styles</a:t>
            </a:r>
          </a:p>
        </p:txBody>
      </p:sp>
      <p:sp>
        <p:nvSpPr>
          <p:cNvPr id="8" name="AutoShape 2"/>
          <p:cNvSpPr>
            <a:spLocks noChangeArrowheads="1"/>
          </p:cNvSpPr>
          <p:nvPr/>
        </p:nvSpPr>
        <p:spPr bwMode="gray">
          <a:xfrm>
            <a:off x="655460" y="1771649"/>
            <a:ext cx="7835928" cy="3514725"/>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
        <p:nvSpPr>
          <p:cNvPr id="9" name="Slide Number Placeholder 8"/>
          <p:cNvSpPr>
            <a:spLocks noGrp="1"/>
          </p:cNvSpPr>
          <p:nvPr>
            <p:ph type="sldNum" sz="quarter" idx="14"/>
          </p:nvPr>
        </p:nvSpPr>
        <p:spPr/>
        <p:txBody>
          <a:bodyPr/>
          <a:lstStyle/>
          <a:p>
            <a:fld id="{92E191CD-0130-464E-B0B2-BE2D7A27FED6}" type="slidenum">
              <a:rPr lang="en-US" smtClean="0"/>
              <a:t>‹#›</a:t>
            </a:fld>
            <a:endParaRPr lang="en-US"/>
          </a:p>
        </p:txBody>
      </p:sp>
      <p:sp>
        <p:nvSpPr>
          <p:cNvPr id="10" name="AutoShape 2"/>
          <p:cNvSpPr>
            <a:spLocks noChangeArrowheads="1"/>
          </p:cNvSpPr>
          <p:nvPr/>
        </p:nvSpPr>
        <p:spPr bwMode="gray">
          <a:xfrm>
            <a:off x="655460" y="1771649"/>
            <a:ext cx="7835928" cy="3514725"/>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
        <p:nvSpPr>
          <p:cNvPr id="11" name="AutoShape 2"/>
          <p:cNvSpPr>
            <a:spLocks noChangeArrowheads="1"/>
          </p:cNvSpPr>
          <p:nvPr/>
        </p:nvSpPr>
        <p:spPr bwMode="gray">
          <a:xfrm>
            <a:off x="655460" y="1771649"/>
            <a:ext cx="7835928" cy="3514725"/>
          </a:xfrm>
          <a:prstGeom prst="roundRect">
            <a:avLst>
              <a:gd name="adj" fmla="val 9894"/>
            </a:avLst>
          </a:prstGeom>
          <a:solidFill>
            <a:schemeClr val="accent1"/>
          </a:soli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Tree>
    <p:extLst>
      <p:ext uri="{BB962C8B-B14F-4D97-AF65-F5344CB8AC3E}">
        <p14:creationId xmlns:p14="http://schemas.microsoft.com/office/powerpoint/2010/main" val="2218790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0"/>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3214971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60 pt">
    <p:spTree>
      <p:nvGrpSpPr>
        <p:cNvPr id="1" name=""/>
        <p:cNvGrpSpPr/>
        <p:nvPr/>
      </p:nvGrpSpPr>
      <p:grpSpPr>
        <a:xfrm>
          <a:off x="0" y="0"/>
          <a:ext cx="0" cy="0"/>
          <a:chOff x="0" y="0"/>
          <a:chExt cx="0" cy="0"/>
        </a:xfrm>
      </p:grpSpPr>
      <p:sp>
        <p:nvSpPr>
          <p:cNvPr id="7" name="Title 12"/>
          <p:cNvSpPr>
            <a:spLocks noGrp="1"/>
          </p:cNvSpPr>
          <p:nvPr>
            <p:ph type="title"/>
          </p:nvPr>
        </p:nvSpPr>
        <p:spPr bwMode="ltGray">
          <a:xfrm>
            <a:off x="0" y="1"/>
            <a:ext cx="9144000" cy="1093220"/>
          </a:xfrm>
          <a:prstGeom prst="rect">
            <a:avLst/>
          </a:prstGeom>
        </p:spPr>
        <p:txBody>
          <a:bodyPr>
            <a:normAutofit/>
          </a:bodyPr>
          <a:lstStyle>
            <a:lvl1pPr algn="ctr">
              <a:defRPr kumimoji="0" lang="en-US" sz="3400" b="0" i="0" u="none" strike="noStrike" cap="none" spc="0" normalizeH="0" baseline="0" dirty="0">
                <a:ln>
                  <a:noFill/>
                </a:ln>
                <a:solidFill>
                  <a:schemeClr val="tx1"/>
                </a:solidFill>
                <a:effectLst/>
                <a:uLnTx/>
                <a:uFillTx/>
              </a:defRPr>
            </a:lvl1pPr>
          </a:lstStyle>
          <a:p>
            <a:pPr lvl="0"/>
            <a:r>
              <a:rPr lang="en-US" smtClean="0"/>
              <a:t>Click to edit Master title style</a:t>
            </a:r>
            <a:endParaRPr lang="en-US" dirty="0"/>
          </a:p>
        </p:txBody>
      </p:sp>
      <p:sp>
        <p:nvSpPr>
          <p:cNvPr id="2" name="Slide Number Placeholder 1"/>
          <p:cNvSpPr>
            <a:spLocks noGrp="1"/>
          </p:cNvSpPr>
          <p:nvPr>
            <p:ph type="sldNum" sz="quarter" idx="10"/>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2167250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54 pt">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0" y="0"/>
            <a:ext cx="9144000" cy="1062475"/>
          </a:xfrm>
          <a:prstGeom prst="rect">
            <a:avLst/>
          </a:prstGeom>
        </p:spPr>
        <p:txBody>
          <a:bodyPr>
            <a:normAutofit/>
          </a:bodyPr>
          <a:lstStyle>
            <a:lvl1pPr algn="ctr">
              <a:defRPr sz="30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1012382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526329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pic>
        <p:nvPicPr>
          <p:cNvPr id="4" name="Picture 3" descr="cyclorama.png"/>
          <p:cNvPicPr>
            <a:picLocks noChangeAspect="1"/>
          </p:cNvPicPr>
          <p:nvPr/>
        </p:nvPicPr>
        <p:blipFill>
          <a:blip r:embed="rId2"/>
          <a:stretch>
            <a:fillRect/>
          </a:stretch>
        </p:blipFill>
        <p:spPr>
          <a:xfrm>
            <a:off x="0" y="0"/>
            <a:ext cx="9144000" cy="6858669"/>
          </a:xfrm>
          <a:prstGeom prst="rect">
            <a:avLst/>
          </a:prstGeom>
        </p:spPr>
      </p:pic>
      <p:pic>
        <p:nvPicPr>
          <p:cNvPr id="2" name="Picture 1" descr="logo_splunk_1color_K.png"/>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338766" y="6500031"/>
            <a:ext cx="706124" cy="278683"/>
          </a:xfrm>
          <a:prstGeom prst="rect">
            <a:avLst/>
          </a:prstGeom>
        </p:spPr>
      </p:pic>
      <p:sp>
        <p:nvSpPr>
          <p:cNvPr id="5" name="Slide Number Placeholder 4"/>
          <p:cNvSpPr>
            <a:spLocks noGrp="1"/>
          </p:cNvSpPr>
          <p:nvPr>
            <p:ph type="sldNum" sz="quarter" idx="10"/>
          </p:nvPr>
        </p:nvSpPr>
        <p:spPr/>
        <p:txBody>
          <a:bodyPr/>
          <a:lstStyle/>
          <a:p>
            <a:fld id="{92E191CD-0130-464E-B0B2-BE2D7A27FED6}" type="slidenum">
              <a:rPr lang="en-US" smtClean="0"/>
              <a:t>‹#›</a:t>
            </a:fld>
            <a:endParaRPr lang="en-US"/>
          </a:p>
        </p:txBody>
      </p:sp>
      <p:sp>
        <p:nvSpPr>
          <p:cNvPr id="6" name="Title 4"/>
          <p:cNvSpPr>
            <a:spLocks noGrp="1"/>
          </p:cNvSpPr>
          <p:nvPr>
            <p:ph type="title"/>
          </p:nvPr>
        </p:nvSpPr>
        <p:spPr>
          <a:xfrm>
            <a:off x="0" y="12700"/>
            <a:ext cx="9144000" cy="11430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9069572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st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5"/>
          <p:cNvSpPr>
            <a:spLocks noGrp="1"/>
          </p:cNvSpPr>
          <p:nvPr>
            <p:ph type="title" hasCustomPrompt="1"/>
          </p:nvPr>
        </p:nvSpPr>
        <p:spPr>
          <a:xfrm>
            <a:off x="5035729" y="2834929"/>
            <a:ext cx="3705368" cy="1143000"/>
          </a:xfrm>
        </p:spPr>
        <p:txBody>
          <a:bodyPr>
            <a:noAutofit/>
          </a:bodyPr>
          <a:lstStyle>
            <a:lvl1pPr algn="l">
              <a:defRPr sz="3000" baseline="0">
                <a:solidFill>
                  <a:schemeClr val="bg1"/>
                </a:solidFill>
              </a:defRPr>
            </a:lvl1pPr>
          </a:lstStyle>
          <a:p>
            <a:r>
              <a:rPr lang="en-US" dirty="0" smtClean="0"/>
              <a:t>Thank You</a:t>
            </a:r>
            <a:endParaRPr lang="en-US" dirty="0"/>
          </a:p>
        </p:txBody>
      </p:sp>
      <p:sp>
        <p:nvSpPr>
          <p:cNvPr id="9" name="TextBox 4"/>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0"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4"/>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6"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9"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22"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51319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3F733C5-D2E9-D74C-B3E0-2E5476D57BAD}" type="datetimeFigureOut">
              <a:rPr lang="en-US" smtClean="0"/>
              <a:t>8/6/16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1742102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9741520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5"/>
          <p:cNvSpPr>
            <a:spLocks noGrp="1"/>
          </p:cNvSpPr>
          <p:nvPr>
            <p:ph type="title"/>
          </p:nvPr>
        </p:nvSpPr>
        <p:spPr>
          <a:xfrm>
            <a:off x="5035729" y="2834929"/>
            <a:ext cx="3705368" cy="1143000"/>
          </a:xfrm>
        </p:spPr>
        <p:txBody>
          <a:bodyPr>
            <a:noAutofit/>
          </a:bodyPr>
          <a:lstStyle>
            <a:lvl1pPr algn="l">
              <a:defRPr sz="3000" baseline="0">
                <a:solidFill>
                  <a:schemeClr val="bg1"/>
                </a:solidFill>
              </a:defRPr>
            </a:lvl1pPr>
          </a:lstStyle>
          <a:p>
            <a:r>
              <a:rPr lang="en-US" smtClean="0"/>
              <a:t>Click to edit Master title style</a:t>
            </a:r>
            <a:endParaRPr lang="en-US" dirty="0"/>
          </a:p>
        </p:txBody>
      </p:sp>
      <p:sp>
        <p:nvSpPr>
          <p:cNvPr id="6" name="TextBox 4"/>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4"/>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56700" cy="687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4"/>
          <p:cNvSpPr txBox="1">
            <a:spLocks noChangeArrowheads="1"/>
          </p:cNvSpPr>
          <p:nvPr/>
        </p:nvSpPr>
        <p:spPr bwMode="auto">
          <a:xfrm>
            <a:off x="6811964" y="3346451"/>
            <a:ext cx="103856" cy="29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9" y="5960533"/>
            <a:ext cx="1317625"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60544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1" name="Content Placeholder 10"/>
          <p:cNvSpPr>
            <a:spLocks noGrp="1"/>
          </p:cNvSpPr>
          <p:nvPr>
            <p:ph sz="quarter" idx="14"/>
          </p:nvPr>
        </p:nvSpPr>
        <p:spPr>
          <a:xfrm>
            <a:off x="1195994" y="1607450"/>
            <a:ext cx="6810403" cy="4533635"/>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smtClean="0"/>
              <a:t>Click to edit Master text styles</a:t>
            </a:r>
          </a:p>
          <a:p>
            <a:pPr lvl="1"/>
            <a:r>
              <a:rPr lang="en-US" smtClean="0"/>
              <a:t>Second level</a:t>
            </a:r>
          </a:p>
        </p:txBody>
      </p:sp>
      <p:sp>
        <p:nvSpPr>
          <p:cNvPr id="4" name="Slide Number Placeholder 3"/>
          <p:cNvSpPr>
            <a:spLocks noGrp="1"/>
          </p:cNvSpPr>
          <p:nvPr>
            <p:ph type="sldNum" sz="quarter" idx="15"/>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157573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10"/>
          <p:cNvSpPr>
            <a:spLocks noGrp="1"/>
          </p:cNvSpPr>
          <p:nvPr>
            <p:ph sz="quarter" idx="14"/>
          </p:nvPr>
        </p:nvSpPr>
        <p:spPr>
          <a:xfrm>
            <a:off x="288836" y="1306930"/>
            <a:ext cx="6575322" cy="4742905"/>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Slide Number Placeholder 4"/>
          <p:cNvSpPr>
            <a:spLocks noGrp="1"/>
          </p:cNvSpPr>
          <p:nvPr>
            <p:ph type="sldNum" sz="quarter" idx="15"/>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398521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hea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0" y="1047581"/>
            <a:ext cx="9144000" cy="639705"/>
          </a:xfrm>
          <a:prstGeom prst="rect">
            <a:avLst/>
          </a:prstGeom>
        </p:spPr>
        <p:txBody>
          <a:bodyPr lIns="51426" tIns="25713" rIns="51426" bIns="25713"/>
          <a:lstStyle>
            <a:lvl1pPr algn="ctr">
              <a:buFontTx/>
              <a:buNone/>
              <a:defRPr sz="2000"/>
            </a:lvl1pPr>
          </a:lstStyle>
          <a:p>
            <a:pPr lvl="0"/>
            <a:r>
              <a:rPr lang="en-US" smtClean="0"/>
              <a:t>Click to edit Master text styles</a:t>
            </a:r>
          </a:p>
        </p:txBody>
      </p:sp>
      <p:sp>
        <p:nvSpPr>
          <p:cNvPr id="11" name="Content Placeholder 10"/>
          <p:cNvSpPr>
            <a:spLocks noGrp="1"/>
          </p:cNvSpPr>
          <p:nvPr>
            <p:ph sz="quarter" idx="14"/>
          </p:nvPr>
        </p:nvSpPr>
        <p:spPr>
          <a:xfrm>
            <a:off x="288836" y="1813618"/>
            <a:ext cx="8555969" cy="4216004"/>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a:lvl4pPr>
            <a:lvl5pPr marL="1316736" indent="-173736">
              <a:lnSpc>
                <a:spcPct val="100000"/>
              </a:lnSpc>
              <a:spcBef>
                <a:spcPts val="300"/>
              </a:spcBef>
              <a:spcAft>
                <a:spcPts val="400"/>
              </a:spcAft>
              <a:buClr>
                <a:schemeClr val="accent4">
                  <a:lumMod val="75000"/>
                </a:schemeClr>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noProof="0" dirty="0" smtClean="0"/>
          </a:p>
        </p:txBody>
      </p:sp>
      <p:sp>
        <p:nvSpPr>
          <p:cNvPr id="6" name="Slide Number Placeholder 5"/>
          <p:cNvSpPr>
            <a:spLocks noGrp="1"/>
          </p:cNvSpPr>
          <p:nvPr>
            <p:ph type="sldNum" sz="quarter" idx="15"/>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311422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 y="2"/>
            <a:ext cx="9143999" cy="1215628"/>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1052347"/>
            <a:ext cx="9144000" cy="61971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5" name="Content Placeholder 2"/>
          <p:cNvSpPr>
            <a:spLocks noGrp="1"/>
          </p:cNvSpPr>
          <p:nvPr>
            <p:ph idx="13"/>
          </p:nvPr>
        </p:nvSpPr>
        <p:spPr>
          <a:xfrm>
            <a:off x="4776604" y="1669201"/>
            <a:ext cx="3734142" cy="671691"/>
          </a:xfrm>
          <a:prstGeom prst="rect">
            <a:avLst/>
          </a:prstGeom>
        </p:spPr>
        <p:txBody>
          <a:bodyPr lIns="51426" tIns="25713" rIns="51426" bIns="25713">
            <a:no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5"/>
          </p:nvPr>
        </p:nvSpPr>
        <p:spPr>
          <a:xfrm>
            <a:off x="544025" y="1669200"/>
            <a:ext cx="3939166" cy="661557"/>
          </a:xfrm>
          <a:prstGeom prst="rect">
            <a:avLst/>
          </a:prstGeom>
        </p:spPr>
        <p:txBody>
          <a:bodyPr lIns="51426" tIns="25713" rIns="51426" bIns="25713">
            <a:noAutofit/>
          </a:bodyPr>
          <a:lstStyle>
            <a:lvl1pPr marL="0" indent="0">
              <a:buFontTx/>
              <a:buNone/>
              <a:defRPr sz="2200"/>
            </a:lvl1pPr>
          </a:lstStyle>
          <a:p>
            <a:pPr lvl="0"/>
            <a:r>
              <a:rPr lang="en-US" smtClean="0"/>
              <a:t>Click to edit Master text styles</a:t>
            </a:r>
          </a:p>
        </p:txBody>
      </p:sp>
      <p:sp>
        <p:nvSpPr>
          <p:cNvPr id="12" name="Content Placeholder 2"/>
          <p:cNvSpPr>
            <a:spLocks noGrp="1"/>
          </p:cNvSpPr>
          <p:nvPr>
            <p:ph idx="16"/>
          </p:nvPr>
        </p:nvSpPr>
        <p:spPr>
          <a:xfrm>
            <a:off x="537433" y="2334117"/>
            <a:ext cx="3680782" cy="3766387"/>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300"/>
              </a:spcBef>
              <a:spcAft>
                <a:spcPts val="400"/>
              </a:spcAft>
              <a:buClr>
                <a:schemeClr val="tx2">
                  <a:lumMod val="50000"/>
                  <a:lumOff val="50000"/>
                </a:schemeClr>
              </a:buClr>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13" name="Content Placeholder 2"/>
          <p:cNvSpPr>
            <a:spLocks noGrp="1"/>
          </p:cNvSpPr>
          <p:nvPr>
            <p:ph idx="17"/>
          </p:nvPr>
        </p:nvSpPr>
        <p:spPr>
          <a:xfrm>
            <a:off x="4779599" y="2336947"/>
            <a:ext cx="3738464" cy="3723023"/>
          </a:xfrm>
          <a:prstGeom prst="rect">
            <a:avLst/>
          </a:prstGeom>
        </p:spPr>
        <p:txBody>
          <a:bodyPr lIns="51426" tIns="25713" rIns="51426" bIns="25713"/>
          <a:lstStyle>
            <a:lvl1pPr marL="255588" indent="-255588">
              <a:spcBef>
                <a:spcPts val="337"/>
              </a:spcBef>
              <a:spcAft>
                <a:spcPts val="400"/>
              </a:spcAft>
              <a:buClr>
                <a:schemeClr val="accent4">
                  <a:lumMod val="75000"/>
                </a:schemeClr>
              </a:buClr>
              <a:buSzPct val="90000"/>
              <a:buFont typeface="Lucida Grande"/>
              <a:buChar char="●"/>
              <a:defRPr lang="en-US" sz="1800" kern="1200" smtClean="0">
                <a:solidFill>
                  <a:schemeClr val="tx1"/>
                </a:solidFill>
                <a:latin typeface="+mn-lt"/>
                <a:ea typeface="ＭＳ Ｐゴシック" charset="0"/>
                <a:cs typeface="ＭＳ Ｐゴシック" charset="0"/>
              </a:defRPr>
            </a:lvl1pPr>
            <a:lvl2pPr marL="512064" indent="-192024">
              <a:spcBef>
                <a:spcPts val="0"/>
              </a:spcBef>
              <a:spcAft>
                <a:spcPts val="400"/>
              </a:spcAft>
              <a:buClrTx/>
              <a:defRPr sz="1600"/>
            </a:lvl2pPr>
            <a:lvl3pPr marL="711200" indent="-158750">
              <a:spcBef>
                <a:spcPts val="0"/>
              </a:spcBef>
              <a:spcAft>
                <a:spcPts val="400"/>
              </a:spcAft>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8"/>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3941029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3"/>
          </p:nvPr>
        </p:nvSpPr>
        <p:spPr>
          <a:xfrm>
            <a:off x="399715" y="1215629"/>
            <a:ext cx="8134777" cy="725523"/>
          </a:xfrm>
          <a:prstGeom prst="rect">
            <a:avLst/>
          </a:prstGeom>
        </p:spPr>
        <p:txBody>
          <a:bodyPr lIns="51426" tIns="25713" rIns="51426" bIns="25713">
            <a:normAutofit/>
          </a:bodyPr>
          <a:lstStyle>
            <a:lvl1pPr marL="0" indent="0">
              <a:buFontTx/>
              <a:buNone/>
              <a:defRPr sz="2400"/>
            </a:lvl1pPr>
          </a:lstStyle>
          <a:p>
            <a:pPr lvl="0"/>
            <a:r>
              <a:rPr lang="en-US" smtClean="0"/>
              <a:t>Click to edit Master text styles</a:t>
            </a:r>
          </a:p>
        </p:txBody>
      </p:sp>
      <p:sp>
        <p:nvSpPr>
          <p:cNvPr id="9" name="Content Placeholder 2"/>
          <p:cNvSpPr>
            <a:spLocks noGrp="1"/>
          </p:cNvSpPr>
          <p:nvPr>
            <p:ph idx="16"/>
          </p:nvPr>
        </p:nvSpPr>
        <p:spPr>
          <a:xfrm>
            <a:off x="404007" y="1908510"/>
            <a:ext cx="3953357" cy="4222396"/>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0"/>
              </a:spcBef>
              <a:spcAft>
                <a:spcPts val="400"/>
              </a:spcAft>
              <a:buClr>
                <a:schemeClr val="tx2">
                  <a:lumMod val="50000"/>
                  <a:lumOff val="50000"/>
                </a:schemeClr>
              </a:buClr>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7"/>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506101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head, Righ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3"/>
          </p:nvPr>
        </p:nvSpPr>
        <p:spPr>
          <a:xfrm>
            <a:off x="399715" y="1215629"/>
            <a:ext cx="8134777" cy="725523"/>
          </a:xfrm>
          <a:prstGeom prst="rect">
            <a:avLst/>
          </a:prstGeom>
        </p:spPr>
        <p:txBody>
          <a:bodyPr lIns="51426" tIns="25713" rIns="51426" bIns="25713">
            <a:normAutofit/>
          </a:bodyPr>
          <a:lstStyle>
            <a:lvl1pPr marL="0" indent="0">
              <a:buFontTx/>
              <a:buNone/>
              <a:defRPr sz="2400"/>
            </a:lvl1pPr>
          </a:lstStyle>
          <a:p>
            <a:pPr lvl="0"/>
            <a:r>
              <a:rPr lang="en-US" smtClean="0"/>
              <a:t>Click to edit Master text styles</a:t>
            </a:r>
          </a:p>
        </p:txBody>
      </p:sp>
      <p:sp>
        <p:nvSpPr>
          <p:cNvPr id="9" name="Content Placeholder 2"/>
          <p:cNvSpPr>
            <a:spLocks noGrp="1"/>
          </p:cNvSpPr>
          <p:nvPr>
            <p:ph idx="16"/>
          </p:nvPr>
        </p:nvSpPr>
        <p:spPr>
          <a:xfrm>
            <a:off x="4778708" y="1908510"/>
            <a:ext cx="3953357" cy="4222396"/>
          </a:xfrm>
          <a:prstGeom prst="rect">
            <a:avLst/>
          </a:prstGeom>
        </p:spPr>
        <p:txBody>
          <a:bodyPr lIns="51426" tIns="25713" rIns="51426" bIns="25713"/>
          <a:lstStyle>
            <a:lvl1pPr marL="230188" indent="-230188">
              <a:spcBef>
                <a:spcPts val="675"/>
              </a:spcBef>
              <a:spcAft>
                <a:spcPts val="400"/>
              </a:spcAft>
              <a:buClr>
                <a:schemeClr val="accent4">
                  <a:lumMod val="75000"/>
                </a:schemeClr>
              </a:buClr>
              <a:buSzPct val="90000"/>
              <a:buFont typeface="Lucida Grande"/>
              <a:buChar char="●"/>
              <a:defRPr sz="1800"/>
            </a:lvl1pPr>
            <a:lvl2pPr marL="512064" indent="-192024">
              <a:spcBef>
                <a:spcPts val="0"/>
              </a:spcBef>
              <a:spcAft>
                <a:spcPts val="400"/>
              </a:spcAft>
              <a:buClrTx/>
              <a:defRPr sz="1600"/>
            </a:lvl2pPr>
            <a:lvl3pPr marL="711200" indent="-158750">
              <a:spcBef>
                <a:spcPts val="0"/>
              </a:spcBef>
              <a:spcAft>
                <a:spcPts val="400"/>
              </a:spcAft>
              <a:buClr>
                <a:schemeClr val="tx2">
                  <a:lumMod val="50000"/>
                  <a:lumOff val="50000"/>
                </a:schemeClr>
              </a:buClr>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7"/>
          </p:nvPr>
        </p:nvSpPr>
        <p:spPr/>
        <p:txBody>
          <a:bodyPr/>
          <a:lstStyle/>
          <a:p>
            <a:fld id="{92E191CD-0130-464E-B0B2-BE2D7A27FED6}" type="slidenum">
              <a:rPr lang="en-US" smtClean="0"/>
              <a:t>‹#›</a:t>
            </a:fld>
            <a:endParaRPr lang="en-US"/>
          </a:p>
        </p:txBody>
      </p:sp>
    </p:spTree>
    <p:extLst>
      <p:ext uri="{BB962C8B-B14F-4D97-AF65-F5344CB8AC3E}">
        <p14:creationId xmlns:p14="http://schemas.microsoft.com/office/powerpoint/2010/main" val="3899960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Box - Green">
    <p:spTree>
      <p:nvGrpSpPr>
        <p:cNvPr id="1" name=""/>
        <p:cNvGrpSpPr/>
        <p:nvPr/>
      </p:nvGrpSpPr>
      <p:grpSpPr>
        <a:xfrm>
          <a:off x="0" y="0"/>
          <a:ext cx="0" cy="0"/>
          <a:chOff x="0" y="0"/>
          <a:chExt cx="0" cy="0"/>
        </a:xfrm>
      </p:grpSpPr>
      <p:sp>
        <p:nvSpPr>
          <p:cNvPr id="4" name="AutoShape 2"/>
          <p:cNvSpPr>
            <a:spLocks noChangeArrowheads="1"/>
          </p:cNvSpPr>
          <p:nvPr/>
        </p:nvSpPr>
        <p:spPr bwMode="gray">
          <a:xfrm>
            <a:off x="655460" y="1771649"/>
            <a:ext cx="7835928" cy="3514725"/>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6" name="AutoShape 2"/>
          <p:cNvSpPr>
            <a:spLocks noChangeArrowheads="1"/>
          </p:cNvSpPr>
          <p:nvPr/>
        </p:nvSpPr>
        <p:spPr bwMode="gray">
          <a:xfrm>
            <a:off x="655460" y="1771649"/>
            <a:ext cx="7835928" cy="3514725"/>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2"/>
          <p:cNvSpPr>
            <a:spLocks noGrp="1"/>
          </p:cNvSpPr>
          <p:nvPr>
            <p:ph idx="13"/>
          </p:nvPr>
        </p:nvSpPr>
        <p:spPr>
          <a:xfrm>
            <a:off x="646278" y="2349507"/>
            <a:ext cx="7850592" cy="2276928"/>
          </a:xfrm>
          <a:prstGeom prst="rect">
            <a:avLst/>
          </a:prstGeom>
        </p:spPr>
        <p:txBody>
          <a:bodyPr lIns="411407" tIns="25713" rIns="411407" bIns="25713" anchor="ctr">
            <a:noAutofit/>
          </a:bodyPr>
          <a:lstStyle>
            <a:lvl1pPr marL="0" indent="0" algn="ctr">
              <a:buFontTx/>
              <a:buNone/>
              <a:defRPr sz="3000">
                <a:solidFill>
                  <a:schemeClr val="bg1"/>
                </a:solidFill>
              </a:defRPr>
            </a:lvl1pPr>
          </a:lstStyle>
          <a:p>
            <a:pPr lvl="0"/>
            <a:r>
              <a:rPr lang="en-US" smtClean="0"/>
              <a:t>Click to edit Master text styles</a:t>
            </a:r>
          </a:p>
        </p:txBody>
      </p:sp>
      <p:sp>
        <p:nvSpPr>
          <p:cNvPr id="8" name="AutoShape 2"/>
          <p:cNvSpPr>
            <a:spLocks noChangeArrowheads="1"/>
          </p:cNvSpPr>
          <p:nvPr/>
        </p:nvSpPr>
        <p:spPr bwMode="gray">
          <a:xfrm>
            <a:off x="655460" y="1771649"/>
            <a:ext cx="7835928" cy="3514725"/>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9" name="Slide Number Placeholder 8"/>
          <p:cNvSpPr>
            <a:spLocks noGrp="1"/>
          </p:cNvSpPr>
          <p:nvPr>
            <p:ph type="sldNum" sz="quarter" idx="14"/>
          </p:nvPr>
        </p:nvSpPr>
        <p:spPr/>
        <p:txBody>
          <a:bodyPr/>
          <a:lstStyle/>
          <a:p>
            <a:fld id="{92E191CD-0130-464E-B0B2-BE2D7A27FED6}" type="slidenum">
              <a:rPr lang="en-US" smtClean="0"/>
              <a:t>‹#›</a:t>
            </a:fld>
            <a:endParaRPr lang="en-US"/>
          </a:p>
        </p:txBody>
      </p:sp>
      <p:sp>
        <p:nvSpPr>
          <p:cNvPr id="10" name="AutoShape 2"/>
          <p:cNvSpPr>
            <a:spLocks noChangeArrowheads="1"/>
          </p:cNvSpPr>
          <p:nvPr/>
        </p:nvSpPr>
        <p:spPr bwMode="gray">
          <a:xfrm>
            <a:off x="655460" y="1771649"/>
            <a:ext cx="7835928" cy="3514725"/>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11" name="AutoShape 2"/>
          <p:cNvSpPr>
            <a:spLocks noChangeArrowheads="1"/>
          </p:cNvSpPr>
          <p:nvPr/>
        </p:nvSpPr>
        <p:spPr bwMode="gray">
          <a:xfrm>
            <a:off x="655460" y="1771649"/>
            <a:ext cx="7835928" cy="3514725"/>
          </a:xfrm>
          <a:prstGeom prst="roundRect">
            <a:avLst>
              <a:gd name="adj" fmla="val 9894"/>
            </a:avLst>
          </a:prstGeom>
          <a:solidFill>
            <a:schemeClr val="accent3"/>
          </a:soli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Tree>
    <p:extLst>
      <p:ext uri="{BB962C8B-B14F-4D97-AF65-F5344CB8AC3E}">
        <p14:creationId xmlns:p14="http://schemas.microsoft.com/office/powerpoint/2010/main" val="351519341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4"/>
          <p:cNvGrpSpPr/>
          <p:nvPr/>
        </p:nvGrpSpPr>
        <p:grpSpPr>
          <a:xfrm>
            <a:off x="0" y="6260936"/>
            <a:ext cx="9144000" cy="610611"/>
            <a:chOff x="0" y="4695702"/>
            <a:chExt cx="9144000" cy="457958"/>
          </a:xfrm>
        </p:grpSpPr>
        <p:pic>
          <p:nvPicPr>
            <p:cNvPr id="7" name="Picture 6" descr="ART-PPT-footer-blu-103-sm-bg.png"/>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0" y="4695702"/>
              <a:ext cx="9144000" cy="457958"/>
            </a:xfrm>
            <a:prstGeom prst="rect">
              <a:avLst/>
            </a:prstGeom>
          </p:spPr>
        </p:pic>
        <p:pic>
          <p:nvPicPr>
            <p:cNvPr id="8" name="Picture 7" descr="LOGO-Splunk-tagline-W.png"/>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162799" y="4797243"/>
              <a:ext cx="1786255" cy="241863"/>
            </a:xfrm>
            <a:prstGeom prst="rect">
              <a:avLst/>
            </a:prstGeom>
          </p:spPr>
        </p:pic>
      </p:grpSp>
      <p:sp>
        <p:nvSpPr>
          <p:cNvPr id="3075" name="Title Placeholder 1"/>
          <p:cNvSpPr>
            <a:spLocks noGrp="1"/>
          </p:cNvSpPr>
          <p:nvPr>
            <p:ph type="title"/>
          </p:nvPr>
        </p:nvSpPr>
        <p:spPr bwMode="gray">
          <a:xfrm>
            <a:off x="0" y="127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1633" tIns="40817" rIns="81633" bIns="40817" numCol="1" anchor="ctr" anchorCtr="0" compatLnSpc="1">
            <a:prstTxWarp prst="textNoShape">
              <a:avLst/>
            </a:prstTxWarp>
          </a:bodyPr>
          <a:lstStyle/>
          <a:p>
            <a:pPr lvl="0"/>
            <a:r>
              <a:rPr lang="en-US" smtClean="0"/>
              <a:t>Click to edit Master title style</a:t>
            </a:r>
            <a:endParaRPr lang="en-US" dirty="0"/>
          </a:p>
        </p:txBody>
      </p:sp>
      <p:sp>
        <p:nvSpPr>
          <p:cNvPr id="2" name="Slide Number Placeholder 1"/>
          <p:cNvSpPr>
            <a:spLocks noGrp="1"/>
          </p:cNvSpPr>
          <p:nvPr>
            <p:ph type="sldNum" sz="quarter" idx="4"/>
          </p:nvPr>
        </p:nvSpPr>
        <p:spPr>
          <a:xfrm>
            <a:off x="4143430" y="6356351"/>
            <a:ext cx="857140" cy="366183"/>
          </a:xfrm>
          <a:prstGeom prst="rect">
            <a:avLst/>
          </a:prstGeom>
        </p:spPr>
        <p:txBody>
          <a:bodyPr vert="horz" lIns="91440" tIns="45720" rIns="91440" bIns="45720" rtlCol="0" anchor="ctr"/>
          <a:lstStyle>
            <a:lvl1pPr algn="ctr">
              <a:defRPr sz="1100">
                <a:solidFill>
                  <a:schemeClr val="accent4"/>
                </a:solidFill>
              </a:defRPr>
            </a:lvl1pPr>
          </a:lstStyle>
          <a:p>
            <a:fld id="{92E191CD-0130-464E-B0B2-BE2D7A27FED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timing>
    <p:tnLst>
      <p:par>
        <p:cTn xmlns:p14="http://schemas.microsoft.com/office/powerpoint/2010/main" id="1" dur="indefinite" restart="never" nodeType="tmRoot"/>
      </p:par>
    </p:tnLst>
  </p:timing>
  <p:txStyles>
    <p:titleStyle>
      <a:lvl1pPr algn="ctr" defTabSz="815975" rtl="0" eaLnBrk="1" fontAlgn="base" hangingPunct="1">
        <a:spcBef>
          <a:spcPct val="0"/>
        </a:spcBef>
        <a:spcAft>
          <a:spcPct val="0"/>
        </a:spcAft>
        <a:defRPr sz="3700" kern="1200">
          <a:solidFill>
            <a:srgbClr val="000000"/>
          </a:solidFill>
          <a:latin typeface="+mj-lt"/>
          <a:ea typeface="ＭＳ Ｐゴシック" charset="0"/>
          <a:cs typeface="ＭＳ Ｐゴシック" charset="0"/>
        </a:defRPr>
      </a:lvl1pPr>
      <a:lvl2pPr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2pPr>
      <a:lvl3pPr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3pPr>
      <a:lvl4pPr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4pPr>
      <a:lvl5pPr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5pPr>
      <a:lvl6pPr marL="4572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6pPr>
      <a:lvl7pPr marL="9144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7pPr>
      <a:lvl8pPr marL="13716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8pPr>
      <a:lvl9pPr marL="18288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9pPr>
    </p:titleStyle>
    <p:bodyStyle>
      <a:lvl1pPr marL="255588" indent="-255588" algn="l" defTabSz="815975" rtl="0" eaLnBrk="1" fontAlgn="base" hangingPunct="1">
        <a:spcBef>
          <a:spcPts val="675"/>
        </a:spcBef>
        <a:spcAft>
          <a:spcPct val="0"/>
        </a:spcAft>
        <a:buSzPct val="80000"/>
        <a:buFont typeface="Arial" charset="0"/>
        <a:buChar char="•"/>
        <a:defRPr sz="2200" kern="1200">
          <a:solidFill>
            <a:schemeClr val="tx1"/>
          </a:solidFill>
          <a:latin typeface="+mn-lt"/>
          <a:ea typeface="ＭＳ Ｐゴシック" charset="0"/>
          <a:cs typeface="ＭＳ Ｐゴシック" charset="0"/>
        </a:defRPr>
      </a:lvl1pPr>
      <a:lvl2pPr marL="542925" indent="-285750" algn="l" defTabSz="815975" rtl="0" eaLnBrk="1" fontAlgn="base" hangingPunct="1">
        <a:spcBef>
          <a:spcPct val="0"/>
        </a:spcBef>
        <a:spcAft>
          <a:spcPct val="0"/>
        </a:spcAft>
        <a:buFont typeface="Calibri" charset="0"/>
        <a:buChar char="–"/>
        <a:defRPr sz="1900" kern="1200">
          <a:solidFill>
            <a:schemeClr val="tx1"/>
          </a:solidFill>
          <a:latin typeface="+mn-lt"/>
          <a:ea typeface="ＭＳ Ｐゴシック" charset="0"/>
          <a:cs typeface="+mn-cs"/>
        </a:defRPr>
      </a:lvl2pPr>
      <a:lvl3pPr marL="711200" indent="-158750" algn="l" defTabSz="815975" rtl="0" eaLnBrk="1" fontAlgn="base" hangingPunct="1">
        <a:spcBef>
          <a:spcPct val="0"/>
        </a:spcBef>
        <a:spcAft>
          <a:spcPct val="0"/>
        </a:spcAft>
        <a:buClr>
          <a:srgbClr val="7F7F7F"/>
        </a:buClr>
        <a:buSzPct val="100000"/>
        <a:buFont typeface="Wingdings 3" charset="0"/>
        <a:buChar char="ê"/>
        <a:defRPr kern="1200">
          <a:solidFill>
            <a:schemeClr val="tx1"/>
          </a:solidFill>
          <a:latin typeface="+mn-lt"/>
          <a:ea typeface="ＭＳ Ｐゴシック" charset="0"/>
          <a:cs typeface="+mn-cs"/>
        </a:defRPr>
      </a:lvl3pPr>
      <a:lvl4pPr marL="925513" indent="-204788" algn="l" defTabSz="815975" rtl="0" eaLnBrk="1" fontAlgn="base" hangingPunct="1">
        <a:spcBef>
          <a:spcPct val="0"/>
        </a:spcBef>
        <a:spcAft>
          <a:spcPct val="0"/>
        </a:spcAft>
        <a:buFont typeface="Arial" charset="0"/>
        <a:buChar char="–"/>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g"/><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0.jp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mailto:joez@caspida.com" TargetMode="External"/><Relationship Id="rId3" Type="http://schemas.openxmlformats.org/officeDocument/2006/relationships/hyperlink" Target="mailto:scott@caspida.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mailto:joez@caspida.com" TargetMode="External"/><Relationship Id="rId3" Type="http://schemas.openxmlformats.org/officeDocument/2006/relationships/hyperlink" Target="mailto:scott@caspida.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tiff"/></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77.xml.rels><?xml version="1.0" encoding="UTF-8" standalone="yes"?>
<Relationships xmlns="http://schemas.openxmlformats.org/package/2006/relationships"><Relationship Id="rId11" Type="http://schemas.openxmlformats.org/officeDocument/2006/relationships/image" Target="../media/image63.jp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53.png"/><Relationship Id="rId15" Type="http://schemas.openxmlformats.org/officeDocument/2006/relationships/image" Target="../media/image52.png"/><Relationship Id="rId16" Type="http://schemas.openxmlformats.org/officeDocument/2006/relationships/image" Target="../media/image54.png"/><Relationship Id="rId17" Type="http://schemas.openxmlformats.org/officeDocument/2006/relationships/image" Target="../media/image55.png"/><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78.xml.rels><?xml version="1.0" encoding="UTF-8" standalone="yes"?>
<Relationships xmlns="http://schemas.openxmlformats.org/package/2006/relationships"><Relationship Id="rId11" Type="http://schemas.openxmlformats.org/officeDocument/2006/relationships/image" Target="../media/image63.jp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53.png"/><Relationship Id="rId15" Type="http://schemas.openxmlformats.org/officeDocument/2006/relationships/image" Target="../media/image52.png"/><Relationship Id="rId16" Type="http://schemas.openxmlformats.org/officeDocument/2006/relationships/image" Target="../media/image54.png"/><Relationship Id="rId17" Type="http://schemas.openxmlformats.org/officeDocument/2006/relationships/image" Target="../media/image55.png"/><Relationship Id="rId18" Type="http://schemas.openxmlformats.org/officeDocument/2006/relationships/image" Target="../media/image66.png"/><Relationship Id="rId19" Type="http://schemas.openxmlformats.org/officeDocument/2006/relationships/image" Target="../media/image67.png"/><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79.xml.rels><?xml version="1.0" encoding="UTF-8" standalone="yes"?>
<Relationships xmlns="http://schemas.openxmlformats.org/package/2006/relationships"><Relationship Id="rId11" Type="http://schemas.openxmlformats.org/officeDocument/2006/relationships/image" Target="../media/image63.jp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66.png"/><Relationship Id="rId18" Type="http://schemas.openxmlformats.org/officeDocument/2006/relationships/image" Target="../media/image67.png"/><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1" Type="http://schemas.openxmlformats.org/officeDocument/2006/relationships/image" Target="../media/image63.jp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66.png"/><Relationship Id="rId18" Type="http://schemas.openxmlformats.org/officeDocument/2006/relationships/image" Target="../media/image67.png"/><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33.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4.xml"/><Relationship Id="rId2" Type="http://schemas.openxmlformats.org/officeDocument/2006/relationships/image" Target="../media/image6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en.wikipedia.org/wiki/Fast_flux"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2772" y="1380101"/>
            <a:ext cx="3996238" cy="1849675"/>
          </a:xfrm>
        </p:spPr>
        <p:txBody>
          <a:bodyPr/>
          <a:lstStyle/>
          <a:p>
            <a:r>
              <a:rPr lang="en-US" dirty="0" smtClean="0"/>
              <a:t>Dynamic Population Discovery for Lateral Movement Detection</a:t>
            </a:r>
            <a:endParaRPr lang="en-US" dirty="0"/>
          </a:p>
        </p:txBody>
      </p:sp>
      <p:sp>
        <p:nvSpPr>
          <p:cNvPr id="5" name="Text Placeholder 4"/>
          <p:cNvSpPr>
            <a:spLocks noGrp="1"/>
          </p:cNvSpPr>
          <p:nvPr>
            <p:ph type="body" sz="quarter" idx="13"/>
          </p:nvPr>
        </p:nvSpPr>
        <p:spPr>
          <a:xfrm>
            <a:off x="5251588" y="3407613"/>
            <a:ext cx="3697422" cy="650081"/>
          </a:xfrm>
        </p:spPr>
        <p:txBody>
          <a:bodyPr>
            <a:normAutofit fontScale="92500" lnSpcReduction="20000"/>
          </a:bodyPr>
          <a:lstStyle/>
          <a:p>
            <a:r>
              <a:rPr lang="en-US" dirty="0" smtClean="0"/>
              <a:t>Rod Sotto &amp; Joseph Zadeh</a:t>
            </a:r>
          </a:p>
          <a:p>
            <a:r>
              <a:rPr lang="en-US" dirty="0" smtClean="0"/>
              <a:t>Splunk UBA Team</a:t>
            </a:r>
            <a:endParaRPr lang="en-US" dirty="0"/>
          </a:p>
        </p:txBody>
      </p:sp>
    </p:spTree>
    <p:extLst>
      <p:ext uri="{BB962C8B-B14F-4D97-AF65-F5344CB8AC3E}">
        <p14:creationId xmlns:p14="http://schemas.microsoft.com/office/powerpoint/2010/main" val="20329486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sz="4000" dirty="0" smtClean="0"/>
              <a:t>How do we establish assets (current available technologies) </a:t>
            </a:r>
            <a:r>
              <a:rPr lang="en-US" dirty="0" smtClean="0"/>
              <a:t/>
            </a:r>
            <a:br>
              <a:rPr lang="en-US" dirty="0" smtClean="0"/>
            </a:br>
            <a:endParaRPr lang="en-US" dirty="0"/>
          </a:p>
        </p:txBody>
      </p:sp>
      <p:sp>
        <p:nvSpPr>
          <p:cNvPr id="3" name="Content Placeholder 2"/>
          <p:cNvSpPr>
            <a:spLocks noGrp="1"/>
          </p:cNvSpPr>
          <p:nvPr>
            <p:ph sz="quarter" idx="14"/>
          </p:nvPr>
        </p:nvSpPr>
        <p:spPr/>
        <p:txBody>
          <a:bodyPr>
            <a:normAutofit fontScale="92500" lnSpcReduction="20000"/>
          </a:bodyPr>
          <a:lstStyle/>
          <a:p>
            <a:endParaRPr lang="en-US" sz="2400" dirty="0" smtClean="0"/>
          </a:p>
          <a:p>
            <a:r>
              <a:rPr lang="en-US" sz="2400" dirty="0" smtClean="0"/>
              <a:t>“</a:t>
            </a:r>
            <a:r>
              <a:rPr lang="en-US" sz="2400" i="1" dirty="0" smtClean="0"/>
              <a:t>In information security, computer security and network security an Asset is any </a:t>
            </a:r>
            <a:r>
              <a:rPr lang="en-US" sz="2400" i="1" dirty="0" err="1" smtClean="0"/>
              <a:t>data,device</a:t>
            </a:r>
            <a:r>
              <a:rPr lang="en-US" sz="2400" i="1" dirty="0" smtClean="0"/>
              <a:t>, or other component of the environment that supports information-related activities. Assets generally include hardware (e.g. servers and switches), software (e.g. mission critical applications and support systems) and confidential information.[1][2] Assets should be protected from illicit access, use, disclosure, alteration, destruction, and/or theft, resulting in loss to the organization.” </a:t>
            </a:r>
            <a:r>
              <a:rPr lang="en-US" sz="2400" dirty="0" smtClean="0"/>
              <a:t>*Wikipedia</a:t>
            </a:r>
          </a:p>
          <a:p>
            <a:r>
              <a:rPr lang="en-US" sz="2400" dirty="0" smtClean="0"/>
              <a:t>Anything that is network enabled inside the perimeter should be consider an asset, most common assets are: Network servers, Routers, Switches, Databases, Application Servers, Workstations, Printers, </a:t>
            </a:r>
            <a:r>
              <a:rPr lang="en-US" sz="2400" dirty="0" err="1" smtClean="0"/>
              <a:t>IoTs</a:t>
            </a:r>
            <a:r>
              <a:rPr lang="en-US" sz="2400" dirty="0" smtClean="0"/>
              <a:t>. </a:t>
            </a:r>
            <a:endParaRPr lang="en-US" sz="2400" dirty="0"/>
          </a:p>
        </p:txBody>
      </p:sp>
    </p:spTree>
    <p:extLst>
      <p:ext uri="{BB962C8B-B14F-4D97-AF65-F5344CB8AC3E}">
        <p14:creationId xmlns:p14="http://schemas.microsoft.com/office/powerpoint/2010/main" val="29300529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Autofit/>
          </a:bodyPr>
          <a:lstStyle/>
          <a:p>
            <a:r>
              <a:rPr lang="en-US" sz="3200" dirty="0" smtClean="0"/>
              <a:t>The Importance of Asset Management</a:t>
            </a:r>
            <a:endParaRPr lang="en-US" sz="3200" dirty="0"/>
          </a:p>
        </p:txBody>
      </p:sp>
      <p:sp>
        <p:nvSpPr>
          <p:cNvPr id="3" name="Content Placeholder 2"/>
          <p:cNvSpPr>
            <a:spLocks noGrp="1"/>
          </p:cNvSpPr>
          <p:nvPr>
            <p:ph sz="quarter" idx="14"/>
          </p:nvPr>
        </p:nvSpPr>
        <p:spPr/>
        <p:txBody>
          <a:bodyPr>
            <a:normAutofit lnSpcReduction="10000"/>
          </a:bodyPr>
          <a:lstStyle/>
          <a:p>
            <a:r>
              <a:rPr lang="en-US" sz="2800" dirty="0" smtClean="0"/>
              <a:t>No asset management = No risk analysis</a:t>
            </a:r>
          </a:p>
          <a:p>
            <a:r>
              <a:rPr lang="en-US" sz="2800" dirty="0" smtClean="0"/>
              <a:t>Unmonitored unsupervised assets are likely to be targeted and exploited by attackers.</a:t>
            </a:r>
          </a:p>
          <a:p>
            <a:r>
              <a:rPr lang="en-US" sz="2800" dirty="0" smtClean="0"/>
              <a:t>Lack of OS/Application version/patch level increases risk of compromise</a:t>
            </a:r>
          </a:p>
          <a:p>
            <a:r>
              <a:rPr lang="en-US" sz="2800" dirty="0" smtClean="0"/>
              <a:t>Enables access management to resources inside the perimeter</a:t>
            </a:r>
          </a:p>
          <a:p>
            <a:r>
              <a:rPr lang="en-US" sz="2800" dirty="0" smtClean="0"/>
              <a:t>Enables SECOPS/IR/DS to identify and assess resources in case of incident</a:t>
            </a:r>
          </a:p>
          <a:p>
            <a:endParaRPr lang="en-US" sz="3000" dirty="0" smtClean="0"/>
          </a:p>
          <a:p>
            <a:endParaRPr lang="en-US" sz="3000" dirty="0" smtClean="0"/>
          </a:p>
          <a:p>
            <a:endParaRPr lang="en-US" sz="3000" dirty="0"/>
          </a:p>
        </p:txBody>
      </p:sp>
    </p:spTree>
    <p:extLst>
      <p:ext uri="{BB962C8B-B14F-4D97-AF65-F5344CB8AC3E}">
        <p14:creationId xmlns:p14="http://schemas.microsoft.com/office/powerpoint/2010/main" val="9202993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ML for Security</a:t>
            </a:r>
            <a:endParaRPr lang="en-US" dirty="0"/>
          </a:p>
        </p:txBody>
      </p:sp>
      <p:sp>
        <p:nvSpPr>
          <p:cNvPr id="3" name="Text Placeholder 2"/>
          <p:cNvSpPr>
            <a:spLocks noGrp="1"/>
          </p:cNvSpPr>
          <p:nvPr>
            <p:ph type="body" idx="1"/>
          </p:nvPr>
        </p:nvSpPr>
        <p:spPr/>
        <p:txBody>
          <a:bodyPr/>
          <a:lstStyle/>
          <a:p>
            <a:r>
              <a:rPr lang="en-US" dirty="0" smtClean="0"/>
              <a:t>Use the right tools for the job</a:t>
            </a:r>
            <a:endParaRPr lang="en-US" dirty="0"/>
          </a:p>
        </p:txBody>
      </p:sp>
    </p:spTree>
    <p:extLst>
      <p:ext uri="{BB962C8B-B14F-4D97-AF65-F5344CB8AC3E}">
        <p14:creationId xmlns:p14="http://schemas.microsoft.com/office/powerpoint/2010/main" val="56934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Decomposing Behaviors for Intrusion </a:t>
            </a:r>
            <a:r>
              <a:rPr lang="en-US" dirty="0" smtClean="0"/>
              <a:t>Detection</a:t>
            </a:r>
            <a:endParaRPr lang="en-US" dirty="0"/>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45252" y="1793522"/>
            <a:ext cx="4678815" cy="4444822"/>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a:stretch/>
        </p:blipFill>
        <p:spPr>
          <a:xfrm>
            <a:off x="4701516" y="1670983"/>
            <a:ext cx="4319934" cy="4667619"/>
          </a:xfrm>
          <a:prstGeom prst="rect">
            <a:avLst/>
          </a:prstGeom>
        </p:spPr>
      </p:pic>
      <p:sp>
        <p:nvSpPr>
          <p:cNvPr id="7" name="TextBox 6"/>
          <p:cNvSpPr txBox="1"/>
          <p:nvPr/>
        </p:nvSpPr>
        <p:spPr>
          <a:xfrm>
            <a:off x="9336183" y="462305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52279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Cybersecurity Analytics: ROIv1</a:t>
            </a:r>
            <a:endParaRPr lang="en-US" dirty="0"/>
          </a:p>
        </p:txBody>
      </p:sp>
      <p:pic>
        <p:nvPicPr>
          <p:cNvPr id="3" name="Picture 2" descr="Screen Shot 2014-06-24 at 11.2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9144000" cy="6857999"/>
          </a:xfrm>
          <a:prstGeom prst="rect">
            <a:avLst/>
          </a:prstGeom>
        </p:spPr>
      </p:pic>
      <p:pic>
        <p:nvPicPr>
          <p:cNvPr id="5" name="Picture 4"/>
          <p:cNvPicPr>
            <a:picLocks noChangeAspect="1"/>
          </p:cNvPicPr>
          <p:nvPr/>
        </p:nvPicPr>
        <p:blipFill>
          <a:blip r:embed="rId3"/>
          <a:stretch>
            <a:fillRect/>
          </a:stretch>
        </p:blipFill>
        <p:spPr>
          <a:xfrm>
            <a:off x="152400" y="685801"/>
            <a:ext cx="4953000" cy="4381500"/>
          </a:xfrm>
          <a:prstGeom prst="rect">
            <a:avLst/>
          </a:prstGeom>
        </p:spPr>
      </p:pic>
      <p:pic>
        <p:nvPicPr>
          <p:cNvPr id="6" name="Picture 5"/>
          <p:cNvPicPr>
            <a:picLocks noChangeAspect="1"/>
          </p:cNvPicPr>
          <p:nvPr/>
        </p:nvPicPr>
        <p:blipFill>
          <a:blip r:embed="rId4"/>
          <a:stretch>
            <a:fillRect/>
          </a:stretch>
        </p:blipFill>
        <p:spPr>
          <a:xfrm>
            <a:off x="533400" y="2667001"/>
            <a:ext cx="7962900" cy="3975100"/>
          </a:xfrm>
          <a:prstGeom prst="rect">
            <a:avLst/>
          </a:prstGeom>
        </p:spPr>
      </p:pic>
      <p:sp>
        <p:nvSpPr>
          <p:cNvPr id="7" name="Rectangle 6"/>
          <p:cNvSpPr/>
          <p:nvPr/>
        </p:nvSpPr>
        <p:spPr>
          <a:xfrm>
            <a:off x="533400" y="990600"/>
            <a:ext cx="25323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WAN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
        <p:nvSpPr>
          <p:cNvPr id="10" name="Rectangle 9"/>
          <p:cNvSpPr/>
          <p:nvPr/>
        </p:nvSpPr>
        <p:spPr>
          <a:xfrm>
            <a:off x="6172200" y="3657600"/>
            <a:ext cx="19989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LAN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0766904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Behaviors: Sequential + “Unordered”</a:t>
            </a:r>
            <a:endParaRPr lang="en-US" dirty="0"/>
          </a:p>
        </p:txBody>
      </p:sp>
      <p:sp>
        <p:nvSpPr>
          <p:cNvPr id="3" name="Content Placeholder 2"/>
          <p:cNvSpPr>
            <a:spLocks noGrp="1"/>
          </p:cNvSpPr>
          <p:nvPr>
            <p:ph idx="4294967295"/>
          </p:nvPr>
        </p:nvSpPr>
        <p:spPr>
          <a:xfrm>
            <a:off x="457200" y="1600200"/>
            <a:ext cx="8229600" cy="4525963"/>
          </a:xfrm>
          <a:prstGeom prst="rect">
            <a:avLst/>
          </a:prstGeom>
        </p:spPr>
        <p:txBody>
          <a:bodyPr numCol="2"/>
          <a:lstStyle/>
          <a:p>
            <a:r>
              <a:rPr lang="en-US" dirty="0" smtClean="0"/>
              <a:t>Sequential Behaviors</a:t>
            </a:r>
          </a:p>
          <a:p>
            <a:pPr lvl="1"/>
            <a:r>
              <a:rPr lang="en-US" dirty="0" smtClean="0"/>
              <a:t>Exploit Chains</a:t>
            </a:r>
          </a:p>
          <a:p>
            <a:pPr lvl="1"/>
            <a:r>
              <a:rPr lang="en-US" dirty="0" smtClean="0"/>
              <a:t>Timing Analysis (Periodicity)</a:t>
            </a:r>
          </a:p>
          <a:p>
            <a:pPr lvl="1"/>
            <a:r>
              <a:rPr lang="en-US" dirty="0" smtClean="0"/>
              <a:t>Active Directory Sequence</a:t>
            </a:r>
          </a:p>
          <a:p>
            <a:pPr lvl="1"/>
            <a:r>
              <a:rPr lang="en-US" dirty="0" smtClean="0"/>
              <a:t>Authentication Graph</a:t>
            </a:r>
          </a:p>
          <a:p>
            <a:pPr lvl="1"/>
            <a:endParaRPr lang="en-US" dirty="0"/>
          </a:p>
          <a:p>
            <a:pPr lvl="1"/>
            <a:endParaRPr lang="en-US" dirty="0" smtClean="0"/>
          </a:p>
          <a:p>
            <a:r>
              <a:rPr lang="en-US" dirty="0" smtClean="0"/>
              <a:t>Non Sequential Behaviors</a:t>
            </a:r>
          </a:p>
          <a:p>
            <a:pPr lvl="1"/>
            <a:r>
              <a:rPr lang="en-US" dirty="0" smtClean="0"/>
              <a:t>Fingerprinting</a:t>
            </a:r>
          </a:p>
          <a:p>
            <a:pPr lvl="1"/>
            <a:r>
              <a:rPr lang="en-US" dirty="0" smtClean="0"/>
              <a:t>Grouping Behaviors</a:t>
            </a:r>
          </a:p>
          <a:p>
            <a:pPr lvl="1"/>
            <a:r>
              <a:rPr lang="en-US" dirty="0" smtClean="0"/>
              <a:t>Application Counts</a:t>
            </a:r>
          </a:p>
          <a:p>
            <a:pPr lvl="1"/>
            <a:r>
              <a:rPr lang="en-US" dirty="0" smtClean="0"/>
              <a:t>Rare file extension counts for Webshell detection</a:t>
            </a:r>
          </a:p>
          <a:p>
            <a:pPr lvl="2"/>
            <a:endParaRPr lang="en-US" dirty="0" smtClean="0"/>
          </a:p>
          <a:p>
            <a:pPr lvl="2"/>
            <a:endParaRPr lang="en-US" dirty="0"/>
          </a:p>
        </p:txBody>
      </p:sp>
    </p:spTree>
    <p:extLst>
      <p:ext uri="{BB962C8B-B14F-4D97-AF65-F5344CB8AC3E}">
        <p14:creationId xmlns:p14="http://schemas.microsoft.com/office/powerpoint/2010/main" val="13755469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Behaviors to Code</a:t>
            </a:r>
            <a:endParaRPr lang="en-US" dirty="0"/>
          </a:p>
        </p:txBody>
      </p:sp>
      <p:sp>
        <p:nvSpPr>
          <p:cNvPr id="3" name="Content Placeholder 2"/>
          <p:cNvSpPr>
            <a:spLocks noGrp="1"/>
          </p:cNvSpPr>
          <p:nvPr>
            <p:ph idx="4294967295"/>
          </p:nvPr>
        </p:nvSpPr>
        <p:spPr>
          <a:xfrm>
            <a:off x="457200" y="1600200"/>
            <a:ext cx="8229600" cy="4294773"/>
          </a:xfrm>
          <a:prstGeom prst="rect">
            <a:avLst/>
          </a:prstGeom>
        </p:spPr>
        <p:txBody>
          <a:bodyPr numCol="2">
            <a:normAutofit/>
          </a:bodyPr>
          <a:lstStyle/>
          <a:p>
            <a:r>
              <a:rPr lang="en-US" dirty="0" smtClean="0"/>
              <a:t>Easy to Parallelize</a:t>
            </a:r>
          </a:p>
          <a:p>
            <a:pPr lvl="1"/>
            <a:r>
              <a:rPr lang="en-US" dirty="0" smtClean="0"/>
              <a:t>Count()</a:t>
            </a:r>
          </a:p>
          <a:p>
            <a:pPr lvl="1"/>
            <a:r>
              <a:rPr lang="en-US" dirty="0" smtClean="0"/>
              <a:t>Average()</a:t>
            </a:r>
          </a:p>
          <a:p>
            <a:pPr lvl="1"/>
            <a:r>
              <a:rPr lang="en-US" dirty="0" smtClean="0"/>
              <a:t>Time series()</a:t>
            </a:r>
          </a:p>
          <a:p>
            <a:pPr lvl="1"/>
            <a:r>
              <a:rPr lang="en-US" dirty="0" smtClean="0"/>
              <a:t>Local state computations</a:t>
            </a:r>
          </a:p>
          <a:p>
            <a:pPr lvl="2"/>
            <a:r>
              <a:rPr lang="en-US" dirty="0" smtClean="0"/>
              <a:t>Per user/IP/account/…</a:t>
            </a:r>
          </a:p>
          <a:p>
            <a:pPr marL="457200" lvl="1" indent="0">
              <a:buNone/>
            </a:pPr>
            <a:endParaRPr lang="en-US" dirty="0" smtClean="0"/>
          </a:p>
          <a:p>
            <a:r>
              <a:rPr lang="en-US" dirty="0" smtClean="0"/>
              <a:t>Hard to Parallelize </a:t>
            </a:r>
            <a:r>
              <a:rPr lang="en-US" dirty="0"/>
              <a:t>(</a:t>
            </a:r>
            <a:r>
              <a:rPr lang="en-US" dirty="0" smtClean="0"/>
              <a:t>NC Complete Complexity)</a:t>
            </a:r>
          </a:p>
          <a:p>
            <a:pPr lvl="1"/>
            <a:r>
              <a:rPr lang="en-US" dirty="0" smtClean="0"/>
              <a:t>Rank()</a:t>
            </a:r>
          </a:p>
          <a:p>
            <a:pPr lvl="1"/>
            <a:r>
              <a:rPr lang="en-US" dirty="0" smtClean="0"/>
              <a:t>Median</a:t>
            </a:r>
          </a:p>
          <a:p>
            <a:pPr lvl="1"/>
            <a:r>
              <a:rPr lang="en-US" dirty="0" smtClean="0"/>
              <a:t>…</a:t>
            </a:r>
          </a:p>
          <a:p>
            <a:pPr lvl="1"/>
            <a:r>
              <a:rPr lang="en-US" dirty="0" smtClean="0"/>
              <a:t>Anything that keeps track of global state</a:t>
            </a:r>
          </a:p>
          <a:p>
            <a:pPr lvl="1"/>
            <a:endParaRPr lang="en-US" dirty="0" smtClean="0"/>
          </a:p>
          <a:p>
            <a:pPr lvl="1"/>
            <a:endParaRPr lang="en-US" dirty="0" smtClean="0"/>
          </a:p>
        </p:txBody>
      </p:sp>
      <p:pic>
        <p:nvPicPr>
          <p:cNvPr id="4" name="Picture 3" descr="Screen Shot 2015-02-16 at 2.05.23 AM.png"/>
          <p:cNvPicPr>
            <a:picLocks noChangeAspect="1"/>
          </p:cNvPicPr>
          <p:nvPr/>
        </p:nvPicPr>
        <p:blipFill rotWithShape="1">
          <a:blip r:embed="rId3">
            <a:extLst>
              <a:ext uri="{28A0092B-C50C-407E-A947-70E740481C1C}">
                <a14:useLocalDpi xmlns:a14="http://schemas.microsoft.com/office/drawing/2010/main" val="0"/>
              </a:ext>
            </a:extLst>
          </a:blip>
          <a:srcRect l="1964" t="16231" r="3343"/>
          <a:stretch/>
        </p:blipFill>
        <p:spPr>
          <a:xfrm>
            <a:off x="1546678" y="6019184"/>
            <a:ext cx="6661074" cy="668000"/>
          </a:xfrm>
          <a:prstGeom prst="rect">
            <a:avLst/>
          </a:prstGeom>
          <a:ln>
            <a:solidFill>
              <a:srgbClr val="000000"/>
            </a:solidFill>
          </a:ln>
        </p:spPr>
      </p:pic>
    </p:spTree>
    <p:extLst>
      <p:ext uri="{BB962C8B-B14F-4D97-AF65-F5344CB8AC3E}">
        <p14:creationId xmlns:p14="http://schemas.microsoft.com/office/powerpoint/2010/main" val="15858025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Drift</a:t>
            </a:r>
            <a:endParaRPr lang="en-US" dirty="0"/>
          </a:p>
        </p:txBody>
      </p:sp>
      <p:sp>
        <p:nvSpPr>
          <p:cNvPr id="3" name="Content Placeholder 2"/>
          <p:cNvSpPr>
            <a:spLocks noGrp="1"/>
          </p:cNvSpPr>
          <p:nvPr>
            <p:ph sz="quarter" idx="14"/>
          </p:nvPr>
        </p:nvSpPr>
        <p:spPr>
          <a:xfrm>
            <a:off x="457200" y="1163638"/>
            <a:ext cx="8229600" cy="4525963"/>
          </a:xfrm>
        </p:spPr>
        <p:txBody>
          <a:bodyPr/>
          <a:lstStyle/>
          <a:p>
            <a:r>
              <a:rPr lang="en-US" dirty="0" smtClean="0"/>
              <a:t>Current status quo, is driven by adversaries developing and introducing changes in their TTPs, bypassing all current detection technologies. </a:t>
            </a:r>
            <a:endParaRPr lang="en-US" dirty="0"/>
          </a:p>
          <a:p>
            <a:endParaRPr lang="en-US" dirty="0"/>
          </a:p>
        </p:txBody>
      </p:sp>
      <p:pic>
        <p:nvPicPr>
          <p:cNvPr id="4" name="Picture 3" descr="Screen Shot 2015-12-18 at 11.33.32 P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3238500"/>
            <a:ext cx="7632700" cy="3429000"/>
          </a:xfrm>
          <a:prstGeom prst="rect">
            <a:avLst/>
          </a:prstGeom>
        </p:spPr>
      </p:pic>
    </p:spTree>
    <p:extLst>
      <p:ext uri="{BB962C8B-B14F-4D97-AF65-F5344CB8AC3E}">
        <p14:creationId xmlns:p14="http://schemas.microsoft.com/office/powerpoint/2010/main" val="293284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Advesarial Models</a:t>
            </a:r>
            <a:endParaRPr lang="en-US" dirty="0"/>
          </a:p>
        </p:txBody>
      </p:sp>
      <p:pic>
        <p:nvPicPr>
          <p:cNvPr id="4" name="Picture 3" descr="adversary-capability.pdf"/>
          <p:cNvPicPr>
            <a:picLocks noChangeAspect="1"/>
          </p:cNvPicPr>
          <p:nvPr/>
        </p:nvPicPr>
        <p:blipFill rotWithShape="1">
          <a:blip r:embed="rId3">
            <a:extLst>
              <a:ext uri="{28A0092B-C50C-407E-A947-70E740481C1C}">
                <a14:useLocalDpi xmlns:a14="http://schemas.microsoft.com/office/drawing/2010/main" val="0"/>
              </a:ext>
            </a:extLst>
          </a:blip>
          <a:srcRect t="4356" b="2904"/>
          <a:stretch/>
        </p:blipFill>
        <p:spPr>
          <a:xfrm>
            <a:off x="2562758" y="1600201"/>
            <a:ext cx="6124041" cy="4525962"/>
          </a:xfrm>
          <a:prstGeom prst="rect">
            <a:avLst/>
          </a:prstGeom>
          <a:ln>
            <a:solidFill>
              <a:srgbClr val="000000"/>
            </a:solidFill>
          </a:ln>
        </p:spPr>
      </p:pic>
      <p:sp>
        <p:nvSpPr>
          <p:cNvPr id="3" name="TextBox 2"/>
          <p:cNvSpPr txBox="1"/>
          <p:nvPr/>
        </p:nvSpPr>
        <p:spPr>
          <a:xfrm>
            <a:off x="238132" y="1599098"/>
            <a:ext cx="2199890" cy="1477328"/>
          </a:xfrm>
          <a:prstGeom prst="rect">
            <a:avLst/>
          </a:prstGeom>
          <a:noFill/>
        </p:spPr>
        <p:txBody>
          <a:bodyPr wrap="square" rtlCol="0">
            <a:spAutoFit/>
          </a:bodyPr>
          <a:lstStyle/>
          <a:p>
            <a:pPr marL="285750" indent="-285750">
              <a:buFont typeface="Arial"/>
              <a:buChar char="•"/>
            </a:pPr>
            <a:r>
              <a:rPr lang="en-US" dirty="0" smtClean="0"/>
              <a:t>Machine Learning Looses Effectiveness the more complex the adversary</a:t>
            </a:r>
          </a:p>
        </p:txBody>
      </p:sp>
    </p:spTree>
    <p:extLst>
      <p:ext uri="{BB962C8B-B14F-4D97-AF65-F5344CB8AC3E}">
        <p14:creationId xmlns:p14="http://schemas.microsoft.com/office/powerpoint/2010/main" val="3097969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Advesarial Models</a:t>
            </a:r>
            <a:endParaRPr lang="en-US" dirty="0"/>
          </a:p>
        </p:txBody>
      </p:sp>
      <p:pic>
        <p:nvPicPr>
          <p:cNvPr id="4" name="Picture 3" descr="adversary-capability.pdf"/>
          <p:cNvPicPr>
            <a:picLocks noChangeAspect="1"/>
          </p:cNvPicPr>
          <p:nvPr/>
        </p:nvPicPr>
        <p:blipFill rotWithShape="1">
          <a:blip r:embed="rId3">
            <a:extLst>
              <a:ext uri="{28A0092B-C50C-407E-A947-70E740481C1C}">
                <a14:useLocalDpi xmlns:a14="http://schemas.microsoft.com/office/drawing/2010/main" val="0"/>
              </a:ext>
            </a:extLst>
          </a:blip>
          <a:srcRect t="4356" b="2904"/>
          <a:stretch/>
        </p:blipFill>
        <p:spPr>
          <a:xfrm>
            <a:off x="2562758" y="1600201"/>
            <a:ext cx="6124041" cy="4525962"/>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157238" y="3047999"/>
            <a:ext cx="8623905" cy="3289905"/>
          </a:xfrm>
          <a:prstGeom prst="rect">
            <a:avLst/>
          </a:prstGeom>
        </p:spPr>
      </p:pic>
      <p:sp>
        <p:nvSpPr>
          <p:cNvPr id="3" name="TextBox 2"/>
          <p:cNvSpPr txBox="1"/>
          <p:nvPr/>
        </p:nvSpPr>
        <p:spPr>
          <a:xfrm>
            <a:off x="663806" y="3543905"/>
            <a:ext cx="1898952" cy="923330"/>
          </a:xfrm>
          <a:prstGeom prst="rect">
            <a:avLst/>
          </a:prstGeom>
          <a:noFill/>
        </p:spPr>
        <p:txBody>
          <a:bodyPr wrap="square" rtlCol="0">
            <a:spAutoFit/>
          </a:bodyPr>
          <a:lstStyle/>
          <a:p>
            <a:r>
              <a:rPr lang="en-US" dirty="0"/>
              <a:t>Automatable Actions: Good for ML</a:t>
            </a:r>
          </a:p>
        </p:txBody>
      </p:sp>
      <p:sp>
        <p:nvSpPr>
          <p:cNvPr id="6" name="TextBox 5"/>
          <p:cNvSpPr txBox="1"/>
          <p:nvPr/>
        </p:nvSpPr>
        <p:spPr>
          <a:xfrm>
            <a:off x="663806" y="1809448"/>
            <a:ext cx="1898952" cy="1200329"/>
          </a:xfrm>
          <a:prstGeom prst="rect">
            <a:avLst/>
          </a:prstGeom>
          <a:noFill/>
        </p:spPr>
        <p:txBody>
          <a:bodyPr wrap="square" rtlCol="0">
            <a:spAutoFit/>
          </a:bodyPr>
          <a:lstStyle/>
          <a:p>
            <a:r>
              <a:rPr lang="en-US" dirty="0" smtClean="0"/>
              <a:t>Non-Automatable Actions: Hybrid Human/Computer Analysis</a:t>
            </a:r>
            <a:endParaRPr lang="en-US" dirty="0"/>
          </a:p>
        </p:txBody>
      </p:sp>
    </p:spTree>
    <p:extLst>
      <p:ext uri="{BB962C8B-B14F-4D97-AF65-F5344CB8AC3E}">
        <p14:creationId xmlns:p14="http://schemas.microsoft.com/office/powerpoint/2010/main" val="5816513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16726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sz="quarter" idx="14"/>
          </p:nvPr>
        </p:nvSpPr>
        <p:spPr>
          <a:xfrm>
            <a:off x="457200" y="1600201"/>
            <a:ext cx="8229600" cy="774148"/>
          </a:xfrm>
        </p:spPr>
        <p:txBody>
          <a:bodyPr>
            <a:normAutofit/>
          </a:bodyPr>
          <a:lstStyle/>
          <a:p>
            <a:r>
              <a:rPr lang="en-US" dirty="0" smtClean="0"/>
              <a:t>There is a duality between learning and compression </a:t>
            </a:r>
          </a:p>
        </p:txBody>
      </p:sp>
      <p:sp>
        <p:nvSpPr>
          <p:cNvPr id="4" name="TextBox 3"/>
          <p:cNvSpPr txBox="1"/>
          <p:nvPr/>
        </p:nvSpPr>
        <p:spPr>
          <a:xfrm>
            <a:off x="779286" y="4708527"/>
            <a:ext cx="1899478" cy="646331"/>
          </a:xfrm>
          <a:prstGeom prst="rect">
            <a:avLst/>
          </a:prstGeom>
          <a:noFill/>
        </p:spPr>
        <p:txBody>
          <a:bodyPr wrap="square" rtlCol="0">
            <a:spAutoFit/>
          </a:bodyPr>
          <a:lstStyle/>
          <a:p>
            <a:r>
              <a:rPr lang="en-US" dirty="0" smtClean="0"/>
              <a:t>Input Data Total Size = 1 GB</a:t>
            </a:r>
            <a:endParaRPr lang="en-US" dirty="0"/>
          </a:p>
        </p:txBody>
      </p:sp>
      <p:cxnSp>
        <p:nvCxnSpPr>
          <p:cNvPr id="6" name="Straight Arrow Connector 5"/>
          <p:cNvCxnSpPr/>
          <p:nvPr/>
        </p:nvCxnSpPr>
        <p:spPr>
          <a:xfrm>
            <a:off x="2873129" y="3954141"/>
            <a:ext cx="69573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42766" y="4464230"/>
            <a:ext cx="2244034" cy="1477328"/>
          </a:xfrm>
          <a:prstGeom prst="rect">
            <a:avLst/>
          </a:prstGeom>
          <a:noFill/>
        </p:spPr>
        <p:txBody>
          <a:bodyPr wrap="square" rtlCol="0">
            <a:spAutoFit/>
          </a:bodyPr>
          <a:lstStyle/>
          <a:p>
            <a:r>
              <a:rPr lang="en-US" dirty="0" smtClean="0"/>
              <a:t>Learned </a:t>
            </a:r>
            <a:r>
              <a:rPr lang="en-US" dirty="0"/>
              <a:t>o</a:t>
            </a:r>
            <a:r>
              <a:rPr lang="en-US" dirty="0" smtClean="0"/>
              <a:t>utput is a set of “coefficients”</a:t>
            </a:r>
          </a:p>
          <a:p>
            <a:endParaRPr lang="en-US" dirty="0"/>
          </a:p>
          <a:p>
            <a:r>
              <a:rPr lang="en-US" dirty="0" smtClean="0"/>
              <a:t>Total Output </a:t>
            </a:r>
            <a:r>
              <a:rPr lang="en-US" dirty="0"/>
              <a:t>S</a:t>
            </a:r>
            <a:r>
              <a:rPr lang="en-US" dirty="0" smtClean="0"/>
              <a:t>ize =  1K</a:t>
            </a:r>
            <a:endParaRPr lang="en-US" dirty="0"/>
          </a:p>
        </p:txBody>
      </p: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aphicFrame>
        <p:nvGraphicFramePr>
          <p:cNvPr id="16" name="Table 15"/>
          <p:cNvGraphicFramePr>
            <a:graphicFrameLocks noGrp="1"/>
          </p:cNvGraphicFramePr>
          <p:nvPr>
            <p:extLst>
              <p:ext uri="{D42A27DB-BD31-4B8C-83A1-F6EECF244321}">
                <p14:modId xmlns:p14="http://schemas.microsoft.com/office/powerpoint/2010/main" val="243618375"/>
              </p:ext>
            </p:extLst>
          </p:nvPr>
        </p:nvGraphicFramePr>
        <p:xfrm>
          <a:off x="454822" y="3199755"/>
          <a:ext cx="2312688" cy="1508772"/>
        </p:xfrm>
        <a:graphic>
          <a:graphicData uri="http://schemas.openxmlformats.org/drawingml/2006/table">
            <a:tbl>
              <a:tblPr/>
              <a:tblGrid>
                <a:gridCol w="881648"/>
                <a:gridCol w="416440"/>
                <a:gridCol w="530740"/>
                <a:gridCol w="483860"/>
              </a:tblGrid>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charset="0"/>
                          <a:ea typeface="ヒラギノ角ゴ ProN W3" charset="-128"/>
                        </a:rPr>
                        <a:t>Primary Key</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charset="0"/>
                          <a:ea typeface="ヒラギノ角ゴ ProN W3" charset="-128"/>
                        </a:rPr>
                        <a:t>Time</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kern="1200" cap="none" normalizeH="0" baseline="0" dirty="0" err="1" smtClean="0">
                          <a:ln>
                            <a:noFill/>
                          </a:ln>
                          <a:solidFill>
                            <a:schemeClr val="bg1"/>
                          </a:solidFill>
                          <a:effectLst/>
                          <a:latin typeface="Calibri" charset="0"/>
                          <a:ea typeface="ヒラギノ角ゴ ProN W3" charset="-128"/>
                          <a:cs typeface="+mn-cs"/>
                        </a:rPr>
                        <a:t>UserID</a:t>
                      </a:r>
                      <a:endParaRPr kumimoji="0" lang="en-US" sz="1200" b="1" i="0" u="none" strike="noStrike" cap="none" normalizeH="0" baseline="0" dirty="0" smtClean="0">
                        <a:ln>
                          <a:noFill/>
                        </a:ln>
                        <a:solidFill>
                          <a:schemeClr val="bg1"/>
                        </a:solidFill>
                        <a:effectLst/>
                        <a:latin typeface="Calibri" charset="0"/>
                        <a:ea typeface="ヒラギノ角ゴ ProN W3" charset="-128"/>
                      </a:endParaRP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charset="0"/>
                          <a:ea typeface="ヒラギノ角ゴ ProN W3" charset="-128"/>
                        </a:rPr>
                        <a:t>Count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1</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2</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3</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231660">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Row N</a:t>
                      </a:r>
                    </a:p>
                  </a:txBody>
                  <a:tcPr marL="51430" marR="51430" marT="34291" marB="34291"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t>
                      </a:r>
                    </a:p>
                  </a:txBody>
                  <a:tcPr marL="51430" marR="51430" marT="34291" marB="3429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r>
            </a:tbl>
          </a:graphicData>
        </a:graphic>
      </p:graphicFrame>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2766135015"/>
              </p:ext>
            </p:extLst>
          </p:nvPr>
        </p:nvGraphicFramePr>
        <p:xfrm>
          <a:off x="6442766" y="3793348"/>
          <a:ext cx="2106712" cy="335280"/>
        </p:xfrm>
        <a:graphic>
          <a:graphicData uri="http://schemas.openxmlformats.org/drawingml/2006/table">
            <a:tbl>
              <a:tblPr bandRow="1">
                <a:tableStyleId>{284E427A-3D55-4303-BF80-6455036E1DE7}</a:tableStyleId>
              </a:tblPr>
              <a:tblGrid>
                <a:gridCol w="420633"/>
                <a:gridCol w="420633"/>
                <a:gridCol w="420633"/>
                <a:gridCol w="424180"/>
                <a:gridCol w="420633"/>
              </a:tblGrid>
              <a:tr h="0">
                <a:tc>
                  <a:txBody>
                    <a:bodyPr/>
                    <a:lstStyle/>
                    <a:p>
                      <a:r>
                        <a:rPr lang="en-US" dirty="0" smtClean="0"/>
                        <a:t>C1</a:t>
                      </a:r>
                      <a:endParaRPr lang="en-US" dirty="0"/>
                    </a:p>
                  </a:txBody>
                  <a:tcPr/>
                </a:tc>
                <a:tc>
                  <a:txBody>
                    <a:bodyPr/>
                    <a:lstStyle/>
                    <a:p>
                      <a:r>
                        <a:rPr lang="en-US" dirty="0" smtClean="0"/>
                        <a:t>C2</a:t>
                      </a:r>
                      <a:endParaRPr lang="en-US" dirty="0"/>
                    </a:p>
                  </a:txBody>
                  <a:tcPr/>
                </a:tc>
                <a:tc>
                  <a:txBody>
                    <a:bodyPr/>
                    <a:lstStyle/>
                    <a:p>
                      <a:r>
                        <a:rPr lang="en-US" dirty="0" smtClean="0"/>
                        <a:t>C3</a:t>
                      </a:r>
                      <a:endParaRPr lang="en-US" dirty="0"/>
                    </a:p>
                  </a:txBody>
                  <a:tcPr/>
                </a:tc>
                <a:tc>
                  <a:txBody>
                    <a:bodyPr/>
                    <a:lstStyle/>
                    <a:p>
                      <a:r>
                        <a:rPr lang="en-US" dirty="0" smtClean="0"/>
                        <a:t>C4</a:t>
                      </a:r>
                      <a:endParaRPr lang="en-US" dirty="0"/>
                    </a:p>
                  </a:txBody>
                  <a:tcPr/>
                </a:tc>
                <a:tc>
                  <a:txBody>
                    <a:bodyPr/>
                    <a:lstStyle/>
                    <a:p>
                      <a:r>
                        <a:rPr lang="en-US" dirty="0" smtClean="0"/>
                        <a:t>C5</a:t>
                      </a:r>
                      <a:endParaRPr lang="en-US" dirty="0"/>
                    </a:p>
                  </a:txBody>
                  <a:tcPr/>
                </a:tc>
              </a:tr>
            </a:tbl>
          </a:graphicData>
        </a:graphic>
      </p:graphicFrame>
    </p:spTree>
    <p:extLst>
      <p:ext uri="{BB962C8B-B14F-4D97-AF65-F5344CB8AC3E}">
        <p14:creationId xmlns:p14="http://schemas.microsoft.com/office/powerpoint/2010/main" val="31008752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sz="quarter" idx="14"/>
          </p:nvPr>
        </p:nvSpPr>
        <p:spPr>
          <a:xfrm>
            <a:off x="457200" y="1600201"/>
            <a:ext cx="8229600" cy="774148"/>
          </a:xfrm>
        </p:spPr>
        <p:txBody>
          <a:bodyPr>
            <a:normAutofit/>
          </a:bodyPr>
          <a:lstStyle/>
          <a:p>
            <a:r>
              <a:rPr lang="en-US" dirty="0" smtClean="0"/>
              <a:t>Example of Linear Regression in R</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spTree>
    <p:extLst>
      <p:ext uri="{BB962C8B-B14F-4D97-AF65-F5344CB8AC3E}">
        <p14:creationId xmlns:p14="http://schemas.microsoft.com/office/powerpoint/2010/main" val="431589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sz="quarter" idx="14"/>
          </p:nvPr>
        </p:nvSpPr>
        <p:spPr>
          <a:xfrm>
            <a:off x="457200" y="1600201"/>
            <a:ext cx="8229600" cy="774148"/>
          </a:xfrm>
        </p:spPr>
        <p:txBody>
          <a:bodyPr>
            <a:normAutofit/>
          </a:bodyPr>
          <a:lstStyle/>
          <a:p>
            <a:r>
              <a:rPr lang="en-US" dirty="0"/>
              <a:t>Train a model to predict mpg as a function of car weight, number of cylinders and displacement</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spTree>
    <p:extLst>
      <p:ext uri="{BB962C8B-B14F-4D97-AF65-F5344CB8AC3E}">
        <p14:creationId xmlns:p14="http://schemas.microsoft.com/office/powerpoint/2010/main" val="384249552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sz="quarter" idx="14"/>
          </p:nvPr>
        </p:nvSpPr>
        <p:spPr>
          <a:xfrm>
            <a:off x="457200" y="1600201"/>
            <a:ext cx="8229600" cy="774148"/>
          </a:xfrm>
        </p:spPr>
        <p:txBody>
          <a:bodyPr>
            <a:normAutofit/>
          </a:bodyPr>
          <a:lstStyle/>
          <a:p>
            <a:r>
              <a:rPr lang="en-US" dirty="0"/>
              <a:t>Train a model to predict mpg as a function of car weight, number of cylinders and displacement</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spTree>
    <p:extLst>
      <p:ext uri="{BB962C8B-B14F-4D97-AF65-F5344CB8AC3E}">
        <p14:creationId xmlns:p14="http://schemas.microsoft.com/office/powerpoint/2010/main" val="2449614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sz="quarter" idx="14"/>
          </p:nvPr>
        </p:nvSpPr>
        <p:spPr>
          <a:xfrm>
            <a:off x="457200" y="1600201"/>
            <a:ext cx="8229600" cy="774148"/>
          </a:xfrm>
        </p:spPr>
        <p:txBody>
          <a:bodyPr>
            <a:normAutofit/>
          </a:bodyPr>
          <a:lstStyle/>
          <a:p>
            <a:r>
              <a:rPr lang="en-US" dirty="0"/>
              <a:t>The overall input data is reduced in a “compressed form” to use in future predictions </a:t>
            </a:r>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pic>
        <p:nvPicPr>
          <p:cNvPr id="10" name="Picture 9" descr="Screen Shot 2016-01-11 at 12.30.07 P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095" y="3785810"/>
            <a:ext cx="2648857" cy="374952"/>
          </a:xfrm>
          <a:prstGeom prst="rect">
            <a:avLst/>
          </a:prstGeom>
          <a:ln>
            <a:solidFill>
              <a:srgbClr val="000000"/>
            </a:solidFill>
          </a:ln>
        </p:spPr>
      </p:pic>
    </p:spTree>
    <p:extLst>
      <p:ext uri="{BB962C8B-B14F-4D97-AF65-F5344CB8AC3E}">
        <p14:creationId xmlns:p14="http://schemas.microsoft.com/office/powerpoint/2010/main" val="1072816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sz="quarter" idx="14"/>
          </p:nvPr>
        </p:nvSpPr>
        <p:spPr>
          <a:xfrm>
            <a:off x="457200" y="1600201"/>
            <a:ext cx="8229600" cy="774148"/>
          </a:xfrm>
        </p:spPr>
        <p:txBody>
          <a:bodyPr>
            <a:normAutofit/>
          </a:bodyPr>
          <a:lstStyle/>
          <a:p>
            <a:r>
              <a:rPr lang="en-US" dirty="0" smtClean="0"/>
              <a:t>This process is extremely brittle in terms of modeling a changing signal or an adversary that changes patterns over time</a:t>
            </a:r>
            <a:endParaRPr lang="en-US" dirty="0"/>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pic>
        <p:nvPicPr>
          <p:cNvPr id="11" name="Picture 10" descr="Screen Shot 2016-01-10 at 7.37.28 PM.jpg"/>
          <p:cNvPicPr>
            <a:picLocks noChangeAspect="1"/>
          </p:cNvPicPr>
          <p:nvPr/>
        </p:nvPicPr>
        <p:blipFill rotWithShape="1">
          <a:blip r:embed="rId5">
            <a:extLst>
              <a:ext uri="{28A0092B-C50C-407E-A947-70E740481C1C}">
                <a14:useLocalDpi xmlns:a14="http://schemas.microsoft.com/office/drawing/2010/main" val="0"/>
              </a:ext>
            </a:extLst>
          </a:blip>
          <a:srcRect r="6774"/>
          <a:stretch/>
        </p:blipFill>
        <p:spPr>
          <a:xfrm>
            <a:off x="6338957" y="2628350"/>
            <a:ext cx="2672522" cy="2413000"/>
          </a:xfrm>
          <a:prstGeom prst="rect">
            <a:avLst/>
          </a:prstGeom>
          <a:ln>
            <a:solidFill>
              <a:srgbClr val="000000"/>
            </a:solidFill>
          </a:ln>
        </p:spPr>
      </p:pic>
    </p:spTree>
    <p:extLst>
      <p:ext uri="{BB962C8B-B14F-4D97-AF65-F5344CB8AC3E}">
        <p14:creationId xmlns:p14="http://schemas.microsoft.com/office/powerpoint/2010/main" val="2280301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sz="quarter" idx="14"/>
          </p:nvPr>
        </p:nvSpPr>
        <p:spPr>
          <a:xfrm>
            <a:off x="457200" y="1600201"/>
            <a:ext cx="8229600" cy="774148"/>
          </a:xfrm>
        </p:spPr>
        <p:txBody>
          <a:bodyPr>
            <a:normAutofit/>
          </a:bodyPr>
          <a:lstStyle/>
          <a:p>
            <a:r>
              <a:rPr lang="en-US" dirty="0" smtClean="0"/>
              <a:t>The simple linear model gives us output that separates the </a:t>
            </a:r>
            <a:r>
              <a:rPr lang="en-US" b="1" dirty="0" smtClean="0"/>
              <a:t>Signal</a:t>
            </a:r>
            <a:r>
              <a:rPr lang="en-US" dirty="0" smtClean="0"/>
              <a:t> from the </a:t>
            </a:r>
            <a:r>
              <a:rPr lang="en-US" b="1" dirty="0" smtClean="0"/>
              <a:t>Noise </a:t>
            </a:r>
            <a:r>
              <a:rPr lang="en-US" dirty="0" smtClean="0"/>
              <a:t>(this is not always possible with a model)</a:t>
            </a:r>
            <a:endParaRPr lang="en-US" b="1" dirty="0"/>
          </a:p>
        </p:txBody>
      </p:sp>
      <p:cxnSp>
        <p:nvCxnSpPr>
          <p:cNvPr id="6" name="Straight Arrow Connector 5"/>
          <p:cNvCxnSpPr/>
          <p:nvPr/>
        </p:nvCxnSpPr>
        <p:spPr>
          <a:xfrm>
            <a:off x="3313045" y="3954141"/>
            <a:ext cx="333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R Linear Model</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4" name="Picture 3" descr="Screen Shot 2016-01-11 at 12.23.29 PM.jpg"/>
          <p:cNvPicPr>
            <a:picLocks noChangeAspect="1"/>
          </p:cNvPicPr>
          <p:nvPr/>
        </p:nvPicPr>
        <p:blipFill rotWithShape="1">
          <a:blip r:embed="rId3">
            <a:extLst>
              <a:ext uri="{28A0092B-C50C-407E-A947-70E740481C1C}">
                <a14:useLocalDpi xmlns:a14="http://schemas.microsoft.com/office/drawing/2010/main" val="0"/>
              </a:ext>
            </a:extLst>
          </a:blip>
          <a:srcRect r="3260" b="14441"/>
          <a:stretch/>
        </p:blipFill>
        <p:spPr>
          <a:xfrm>
            <a:off x="139358" y="2374349"/>
            <a:ext cx="3096381" cy="4060318"/>
          </a:xfrm>
          <a:prstGeom prst="rect">
            <a:avLst/>
          </a:prstGeom>
          <a:ln>
            <a:solidFill>
              <a:srgbClr val="000000"/>
            </a:solidFill>
          </a:ln>
        </p:spPr>
      </p:pic>
      <p:pic>
        <p:nvPicPr>
          <p:cNvPr id="9" name="Picture 8" descr="Screen Shot 2016-01-10 at 11.29.19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740" y="5157856"/>
            <a:ext cx="3544956" cy="330200"/>
          </a:xfrm>
          <a:prstGeom prst="rect">
            <a:avLst/>
          </a:prstGeom>
          <a:ln>
            <a:solidFill>
              <a:srgbClr val="000000"/>
            </a:solidFill>
          </a:ln>
        </p:spPr>
      </p:pic>
      <p:pic>
        <p:nvPicPr>
          <p:cNvPr id="11" name="Picture 10" descr="Screen Shot 2016-01-10 at 7.37.28 PM.jpg"/>
          <p:cNvPicPr>
            <a:picLocks noChangeAspect="1"/>
          </p:cNvPicPr>
          <p:nvPr/>
        </p:nvPicPr>
        <p:blipFill rotWithShape="1">
          <a:blip r:embed="rId5">
            <a:extLst>
              <a:ext uri="{28A0092B-C50C-407E-A947-70E740481C1C}">
                <a14:useLocalDpi xmlns:a14="http://schemas.microsoft.com/office/drawing/2010/main" val="0"/>
              </a:ext>
            </a:extLst>
          </a:blip>
          <a:srcRect r="6774"/>
          <a:stretch/>
        </p:blipFill>
        <p:spPr>
          <a:xfrm>
            <a:off x="6338957" y="2628350"/>
            <a:ext cx="2672522" cy="2413000"/>
          </a:xfrm>
          <a:prstGeom prst="rect">
            <a:avLst/>
          </a:prstGeom>
          <a:ln>
            <a:solidFill>
              <a:srgbClr val="000000"/>
            </a:solidFill>
          </a:ln>
        </p:spPr>
      </p:pic>
    </p:spTree>
    <p:extLst>
      <p:ext uri="{BB962C8B-B14F-4D97-AF65-F5344CB8AC3E}">
        <p14:creationId xmlns:p14="http://schemas.microsoft.com/office/powerpoint/2010/main" val="506664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sz="quarter" idx="14"/>
          </p:nvPr>
        </p:nvSpPr>
        <p:spPr>
          <a:xfrm>
            <a:off x="457200" y="1600201"/>
            <a:ext cx="8229600" cy="774148"/>
          </a:xfrm>
        </p:spPr>
        <p:txBody>
          <a:bodyPr>
            <a:normAutofit/>
          </a:bodyPr>
          <a:lstStyle/>
          <a:p>
            <a:r>
              <a:rPr lang="en-US" dirty="0" smtClean="0"/>
              <a:t>Real example of random forest trained on C2 traffic</a:t>
            </a:r>
            <a:endParaRPr lang="en-US" b="1" dirty="0"/>
          </a:p>
        </p:txBody>
      </p:sp>
      <p:cxnSp>
        <p:nvCxnSpPr>
          <p:cNvPr id="6" name="Straight Arrow Connector 5"/>
          <p:cNvCxnSpPr/>
          <p:nvPr/>
        </p:nvCxnSpPr>
        <p:spPr>
          <a:xfrm>
            <a:off x="3421596" y="3954141"/>
            <a:ext cx="1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565531" y="3976228"/>
            <a:ext cx="7399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646174" y="2981738"/>
            <a:ext cx="1866348" cy="1917819"/>
          </a:xfrm>
          <a:prstGeom prst="roundRect">
            <a:avLst>
              <a:gd name="adj" fmla="val 2759"/>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Learning Machine: </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MLLib</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Random Forest</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5" name="Picture 4"/>
          <p:cNvPicPr>
            <a:picLocks noChangeAspect="1"/>
          </p:cNvPicPr>
          <p:nvPr/>
        </p:nvPicPr>
        <p:blipFill>
          <a:blip r:embed="rId3"/>
          <a:stretch>
            <a:fillRect/>
          </a:stretch>
        </p:blipFill>
        <p:spPr>
          <a:xfrm>
            <a:off x="75823" y="2805276"/>
            <a:ext cx="3345773" cy="2509367"/>
          </a:xfrm>
          <a:prstGeom prst="rect">
            <a:avLst/>
          </a:prstGeom>
          <a:ln>
            <a:solidFill>
              <a:srgbClr val="000000"/>
            </a:solidFill>
          </a:ln>
        </p:spPr>
      </p:pic>
      <p:pic>
        <p:nvPicPr>
          <p:cNvPr id="10" name="Picture 9" descr="Screen Shot 2016-01-13 at 1.32.45 AM.jpg"/>
          <p:cNvPicPr>
            <a:picLocks noChangeAspect="1"/>
          </p:cNvPicPr>
          <p:nvPr/>
        </p:nvPicPr>
        <p:blipFill rotWithShape="1">
          <a:blip r:embed="rId4">
            <a:extLst>
              <a:ext uri="{28A0092B-C50C-407E-A947-70E740481C1C}">
                <a14:useLocalDpi xmlns:a14="http://schemas.microsoft.com/office/drawing/2010/main" val="0"/>
              </a:ext>
            </a:extLst>
          </a:blip>
          <a:srcRect t="5879" r="30192"/>
          <a:stretch/>
        </p:blipFill>
        <p:spPr>
          <a:xfrm>
            <a:off x="6305444" y="2286001"/>
            <a:ext cx="2734297" cy="3553982"/>
          </a:xfrm>
          <a:prstGeom prst="rect">
            <a:avLst/>
          </a:prstGeom>
          <a:ln>
            <a:solidFill>
              <a:srgbClr val="000000"/>
            </a:solidFill>
          </a:ln>
        </p:spPr>
      </p:pic>
    </p:spTree>
    <p:extLst>
      <p:ext uri="{BB962C8B-B14F-4D97-AF65-F5344CB8AC3E}">
        <p14:creationId xmlns:p14="http://schemas.microsoft.com/office/powerpoint/2010/main" val="407665669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Compression?</a:t>
            </a:r>
            <a:endParaRPr lang="en-US" dirty="0"/>
          </a:p>
        </p:txBody>
      </p:sp>
      <p:sp>
        <p:nvSpPr>
          <p:cNvPr id="3" name="Content Placeholder 2"/>
          <p:cNvSpPr>
            <a:spLocks noGrp="1"/>
          </p:cNvSpPr>
          <p:nvPr>
            <p:ph sz="quarter" idx="14"/>
          </p:nvPr>
        </p:nvSpPr>
        <p:spPr>
          <a:xfrm>
            <a:off x="457200" y="1600201"/>
            <a:ext cx="8229600" cy="774148"/>
          </a:xfrm>
        </p:spPr>
        <p:txBody>
          <a:bodyPr>
            <a:normAutofit/>
          </a:bodyPr>
          <a:lstStyle/>
          <a:p>
            <a:r>
              <a:rPr lang="en-US" dirty="0" smtClean="0"/>
              <a:t>We really “learn” a function we can call in batch or real time</a:t>
            </a:r>
            <a:endParaRPr lang="en-US" b="1" dirty="0"/>
          </a:p>
        </p:txBody>
      </p:sp>
      <p:cxnSp>
        <p:nvCxnSpPr>
          <p:cNvPr id="6" name="Straight Arrow Connector 5"/>
          <p:cNvCxnSpPr/>
          <p:nvPr/>
        </p:nvCxnSpPr>
        <p:spPr>
          <a:xfrm>
            <a:off x="3421596" y="3954141"/>
            <a:ext cx="1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967329" y="4321031"/>
            <a:ext cx="0" cy="10868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2"/>
          <a:stretch>
            <a:fillRect/>
          </a:stretch>
        </p:blipFill>
        <p:spPr>
          <a:xfrm>
            <a:off x="4257745" y="2286001"/>
            <a:ext cx="737226" cy="596347"/>
          </a:xfrm>
          <a:prstGeom prst="rect">
            <a:avLst/>
          </a:prstGeom>
        </p:spPr>
      </p:pic>
      <p:pic>
        <p:nvPicPr>
          <p:cNvPr id="5" name="Picture 4"/>
          <p:cNvPicPr>
            <a:picLocks noChangeAspect="1"/>
          </p:cNvPicPr>
          <p:nvPr/>
        </p:nvPicPr>
        <p:blipFill>
          <a:blip r:embed="rId3"/>
          <a:stretch>
            <a:fillRect/>
          </a:stretch>
        </p:blipFill>
        <p:spPr>
          <a:xfrm>
            <a:off x="75823" y="2805276"/>
            <a:ext cx="3345773" cy="2509367"/>
          </a:xfrm>
          <a:prstGeom prst="rect">
            <a:avLst/>
          </a:prstGeom>
          <a:ln>
            <a:solidFill>
              <a:srgbClr val="000000"/>
            </a:solidFill>
          </a:ln>
        </p:spPr>
      </p:pic>
      <p:pic>
        <p:nvPicPr>
          <p:cNvPr id="14" name="Picture 13" descr="Screen Shot 2016-01-13 at 11.19.40 A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262" y="5596986"/>
            <a:ext cx="8071417" cy="721597"/>
          </a:xfrm>
          <a:prstGeom prst="rect">
            <a:avLst/>
          </a:prstGeom>
          <a:ln>
            <a:solidFill>
              <a:srgbClr val="000000"/>
            </a:solidFill>
          </a:ln>
        </p:spPr>
      </p:pic>
      <p:pic>
        <p:nvPicPr>
          <p:cNvPr id="18" name="Picture 17" descr="Screen Shot 2016-01-13 at 11.25.44 A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180" y="3031341"/>
            <a:ext cx="5214230" cy="176984"/>
          </a:xfrm>
          <a:prstGeom prst="rect">
            <a:avLst/>
          </a:prstGeom>
        </p:spPr>
      </p:pic>
      <p:pic>
        <p:nvPicPr>
          <p:cNvPr id="4" name="Picture 3" descr="Screen Shot 2016-01-14 at 8.48.42 PM.jpg"/>
          <p:cNvPicPr>
            <a:picLocks noChangeAspect="1"/>
          </p:cNvPicPr>
          <p:nvPr/>
        </p:nvPicPr>
        <p:blipFill rotWithShape="1">
          <a:blip r:embed="rId6">
            <a:extLst>
              <a:ext uri="{28A0092B-C50C-407E-A947-70E740481C1C}">
                <a14:useLocalDpi xmlns:a14="http://schemas.microsoft.com/office/drawing/2010/main" val="0"/>
              </a:ext>
            </a:extLst>
          </a:blip>
          <a:srcRect t="14188" b="14114"/>
          <a:stretch/>
        </p:blipFill>
        <p:spPr>
          <a:xfrm>
            <a:off x="3689180" y="3777243"/>
            <a:ext cx="5341500" cy="353796"/>
          </a:xfrm>
          <a:prstGeom prst="rect">
            <a:avLst/>
          </a:prstGeom>
        </p:spPr>
      </p:pic>
    </p:spTree>
    <p:extLst>
      <p:ext uri="{BB962C8B-B14F-4D97-AF65-F5344CB8AC3E}">
        <p14:creationId xmlns:p14="http://schemas.microsoft.com/office/powerpoint/2010/main" val="23128898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9525"/>
            <a:ext cx="9144000" cy="857250"/>
          </a:xfrm>
        </p:spPr>
        <p:txBody>
          <a:bodyPr/>
          <a:lstStyle/>
          <a:p>
            <a:r>
              <a:rPr lang="en-US" dirty="0" smtClean="0"/>
              <a:t>When is a model ready?  </a:t>
            </a:r>
            <a:endParaRPr lang="en-US" dirty="0"/>
          </a:p>
        </p:txBody>
      </p:sp>
      <p:sp>
        <p:nvSpPr>
          <p:cNvPr id="4" name="Slide Number Placeholder 1"/>
          <p:cNvSpPr>
            <a:spLocks noGrp="1"/>
          </p:cNvSpPr>
          <p:nvPr>
            <p:ph type="sldNum" sz="quarter" idx="15"/>
          </p:nvPr>
        </p:nvSpPr>
        <p:spPr>
          <a:xfrm>
            <a:off x="4379913" y="4788581"/>
            <a:ext cx="385762" cy="257175"/>
          </a:xfrm>
          <a:prstGeom prst="rect">
            <a:avLst/>
          </a:prstGeom>
        </p:spPr>
        <p:txBody>
          <a:bodyPr/>
          <a:lstStyle/>
          <a:p>
            <a:fld id="{EC64C1FF-3550-C84E-9976-9929D46DF20B}" type="slidenum">
              <a:rPr lang="en-US" smtClean="0"/>
              <a:pPr/>
              <a:t>29</a:t>
            </a:fld>
            <a:endParaRPr lang="en-US" dirty="0"/>
          </a:p>
        </p:txBody>
      </p:sp>
      <p:pic>
        <p:nvPicPr>
          <p:cNvPr id="6" name="Picture 5"/>
          <p:cNvPicPr>
            <a:picLocks noChangeAspect="1"/>
          </p:cNvPicPr>
          <p:nvPr/>
        </p:nvPicPr>
        <p:blipFill rotWithShape="1">
          <a:blip r:embed="rId2"/>
          <a:srcRect t="17817"/>
          <a:stretch/>
        </p:blipFill>
        <p:spPr>
          <a:xfrm>
            <a:off x="1207287" y="720057"/>
            <a:ext cx="6776812" cy="4227064"/>
          </a:xfrm>
          <a:prstGeom prst="rect">
            <a:avLst/>
          </a:prstGeom>
        </p:spPr>
      </p:pic>
    </p:spTree>
    <p:extLst>
      <p:ext uri="{BB962C8B-B14F-4D97-AF65-F5344CB8AC3E}">
        <p14:creationId xmlns:p14="http://schemas.microsoft.com/office/powerpoint/2010/main" val="5349812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Whoami</a:t>
            </a:r>
            <a:r>
              <a:rPr lang="is-IS" dirty="0" smtClean="0"/>
              <a:t>…</a:t>
            </a:r>
            <a:endParaRPr lang="en-US" dirty="0"/>
          </a:p>
        </p:txBody>
      </p:sp>
      <p:sp>
        <p:nvSpPr>
          <p:cNvPr id="3" name="Content Placeholder 2"/>
          <p:cNvSpPr>
            <a:spLocks noGrp="1"/>
          </p:cNvSpPr>
          <p:nvPr>
            <p:ph sz="quarter" idx="14"/>
          </p:nvPr>
        </p:nvSpPr>
        <p:spPr/>
        <p:txBody>
          <a:bodyPr/>
          <a:lstStyle/>
          <a:p>
            <a:pPr marL="0" indent="0">
              <a:buNone/>
            </a:pPr>
            <a:r>
              <a:rPr lang="en-US" dirty="0" smtClean="0"/>
              <a:t>- Joseph </a:t>
            </a:r>
            <a:r>
              <a:rPr lang="en-US" dirty="0" err="1" smtClean="0"/>
              <a:t>Zadeh</a:t>
            </a:r>
            <a:endParaRPr lang="en-US" dirty="0" smtClean="0"/>
          </a:p>
          <a:p>
            <a:pPr marL="0" indent="0">
              <a:buNone/>
            </a:pPr>
            <a:r>
              <a:rPr lang="en-US" dirty="0" smtClean="0"/>
              <a:t>Senior Data Scientist with Splunk User Behavioral Analytics.</a:t>
            </a:r>
          </a:p>
          <a:p>
            <a:pPr marL="0" indent="0">
              <a:buNone/>
            </a:pPr>
            <a:endParaRPr lang="en-US" dirty="0"/>
          </a:p>
          <a:p>
            <a:pPr>
              <a:buFontTx/>
              <a:buChar char="-"/>
            </a:pPr>
            <a:r>
              <a:rPr lang="en-US" dirty="0" smtClean="0"/>
              <a:t>Rod Soto</a:t>
            </a:r>
          </a:p>
          <a:p>
            <a:pPr marL="0" indent="0">
              <a:buNone/>
            </a:pPr>
            <a:r>
              <a:rPr lang="en-US" dirty="0" smtClean="0"/>
              <a:t>Senior Security Researcher with Splunk User Behavioral Analytics. </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8533044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Analytics for defense</a:t>
            </a:r>
            <a:endParaRPr lang="en-US" dirty="0"/>
          </a:p>
        </p:txBody>
      </p:sp>
      <p:sp>
        <p:nvSpPr>
          <p:cNvPr id="3" name="Text Placeholder 2"/>
          <p:cNvSpPr>
            <a:spLocks noGrp="1"/>
          </p:cNvSpPr>
          <p:nvPr>
            <p:ph type="body" idx="1"/>
          </p:nvPr>
        </p:nvSpPr>
        <p:spPr/>
        <p:txBody>
          <a:bodyPr/>
          <a:lstStyle/>
          <a:p>
            <a:r>
              <a:rPr lang="en-US" dirty="0" smtClean="0"/>
              <a:t>“But all too often we forget the first rule of battle - the battlefield – the attacker can escape everything it cannot escape the terrain – choose the terrain, use the terrain – we win” Sun Tzu </a:t>
            </a:r>
            <a:endParaRPr lang="en-US" dirty="0"/>
          </a:p>
        </p:txBody>
      </p:sp>
    </p:spTree>
    <p:extLst>
      <p:ext uri="{BB962C8B-B14F-4D97-AF65-F5344CB8AC3E}">
        <p14:creationId xmlns:p14="http://schemas.microsoft.com/office/powerpoint/2010/main" val="3288711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High Level Objectives</a:t>
            </a:r>
            <a:endParaRPr lang="en-US" dirty="0"/>
          </a:p>
        </p:txBody>
      </p:sp>
      <p:sp>
        <p:nvSpPr>
          <p:cNvPr id="3" name="Content Placeholder 2"/>
          <p:cNvSpPr>
            <a:spLocks noGrp="1"/>
          </p:cNvSpPr>
          <p:nvPr>
            <p:ph sz="quarter" idx="14"/>
          </p:nvPr>
        </p:nvSpPr>
        <p:spPr/>
        <p:txBody>
          <a:bodyPr>
            <a:normAutofit/>
          </a:bodyPr>
          <a:lstStyle/>
          <a:p>
            <a:pPr lvl="1"/>
            <a:r>
              <a:rPr lang="en-US" dirty="0" smtClean="0"/>
              <a:t>Asset Class Discovery</a:t>
            </a:r>
          </a:p>
          <a:p>
            <a:pPr lvl="2"/>
            <a:r>
              <a:rPr lang="en-US" dirty="0" smtClean="0"/>
              <a:t>Identify all things acting like device type “X”</a:t>
            </a:r>
          </a:p>
          <a:p>
            <a:pPr lvl="1"/>
            <a:r>
              <a:rPr lang="en-US" dirty="0" smtClean="0"/>
              <a:t>Identify key services/assets in the DMZ</a:t>
            </a:r>
          </a:p>
          <a:p>
            <a:pPr lvl="1"/>
            <a:r>
              <a:rPr lang="en-US" dirty="0" smtClean="0"/>
              <a:t>Identify human / non human by device</a:t>
            </a:r>
          </a:p>
          <a:p>
            <a:pPr lvl="1"/>
            <a:r>
              <a:rPr lang="en-US" dirty="0" smtClean="0"/>
              <a:t>Anomalies on rare paths</a:t>
            </a:r>
          </a:p>
          <a:p>
            <a:pPr lvl="2"/>
            <a:r>
              <a:rPr lang="en-US" dirty="0"/>
              <a:t>U-&gt;S</a:t>
            </a:r>
          </a:p>
          <a:p>
            <a:pPr lvl="2"/>
            <a:r>
              <a:rPr lang="en-US" dirty="0"/>
              <a:t>S-&gt;U </a:t>
            </a:r>
          </a:p>
          <a:p>
            <a:pPr lvl="2"/>
            <a:r>
              <a:rPr lang="en-US" dirty="0"/>
              <a:t>U-&gt;U (LAN to LAN)</a:t>
            </a:r>
          </a:p>
          <a:p>
            <a:pPr lvl="2"/>
            <a:r>
              <a:rPr lang="en-US" dirty="0"/>
              <a:t>S-&gt;S (DMZ to LAN</a:t>
            </a:r>
            <a:r>
              <a:rPr lang="en-US" dirty="0" smtClean="0"/>
              <a:t>)</a:t>
            </a:r>
          </a:p>
          <a:p>
            <a:pPr lvl="1"/>
            <a:r>
              <a:rPr lang="en-US" dirty="0" smtClean="0"/>
              <a:t>Identity Resolution Impossible Mappings</a:t>
            </a:r>
            <a:endParaRPr lang="en-US" dirty="0"/>
          </a:p>
          <a:p>
            <a:pPr lvl="2"/>
            <a:endParaRPr lang="en-US" dirty="0" smtClean="0"/>
          </a:p>
          <a:p>
            <a:pPr lvl="2"/>
            <a:endParaRPr lang="en-US" dirty="0" smtClean="0"/>
          </a:p>
        </p:txBody>
      </p:sp>
    </p:spTree>
    <p:extLst>
      <p:ext uri="{BB962C8B-B14F-4D97-AF65-F5344CB8AC3E}">
        <p14:creationId xmlns:p14="http://schemas.microsoft.com/office/powerpoint/2010/main" val="249088275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Methodology</a:t>
            </a:r>
            <a:endParaRPr lang="en-US" dirty="0"/>
          </a:p>
        </p:txBody>
      </p:sp>
      <p:sp>
        <p:nvSpPr>
          <p:cNvPr id="3" name="Content Placeholder 2"/>
          <p:cNvSpPr>
            <a:spLocks noGrp="1"/>
          </p:cNvSpPr>
          <p:nvPr>
            <p:ph sz="quarter" idx="14"/>
          </p:nvPr>
        </p:nvSpPr>
        <p:spPr/>
        <p:txBody>
          <a:bodyPr/>
          <a:lstStyle/>
          <a:p>
            <a:r>
              <a:rPr lang="en-US" dirty="0" smtClean="0"/>
              <a:t>Step 1: Identity Resolution</a:t>
            </a:r>
          </a:p>
          <a:p>
            <a:r>
              <a:rPr lang="en-US" dirty="0" smtClean="0"/>
              <a:t>Step 2: Topology Discovery</a:t>
            </a:r>
          </a:p>
          <a:p>
            <a:r>
              <a:rPr lang="en-US" dirty="0" smtClean="0"/>
              <a:t>Step 3: Behavioral Profiles</a:t>
            </a:r>
          </a:p>
          <a:p>
            <a:r>
              <a:rPr lang="en-US" dirty="0" smtClean="0"/>
              <a:t>Step 4: Client/Server Relationship Discovery</a:t>
            </a:r>
          </a:p>
          <a:p>
            <a:r>
              <a:rPr lang="en-US" dirty="0" smtClean="0"/>
              <a:t>Step 5: Monitor for changes in asset relationship graph</a:t>
            </a:r>
          </a:p>
        </p:txBody>
      </p:sp>
    </p:spTree>
    <p:extLst>
      <p:ext uri="{BB962C8B-B14F-4D97-AF65-F5344CB8AC3E}">
        <p14:creationId xmlns:p14="http://schemas.microsoft.com/office/powerpoint/2010/main" val="222124652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794" y="949103"/>
            <a:ext cx="1863518" cy="377626"/>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Raw Data</a:t>
            </a:r>
            <a:endParaRPr lang="en-US" dirty="0"/>
          </a:p>
        </p:txBody>
      </p:sp>
      <p:cxnSp>
        <p:nvCxnSpPr>
          <p:cNvPr id="21" name="Straight Arrow Connector 20"/>
          <p:cNvCxnSpPr/>
          <p:nvPr/>
        </p:nvCxnSpPr>
        <p:spPr>
          <a:xfrm>
            <a:off x="2095312" y="1137916"/>
            <a:ext cx="11394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3234787" y="2166167"/>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Learn DMZ Assets</a:t>
            </a:r>
            <a:endParaRPr lang="en-US" dirty="0"/>
          </a:p>
        </p:txBody>
      </p:sp>
      <p:sp>
        <p:nvSpPr>
          <p:cNvPr id="43" name="Title 1"/>
          <p:cNvSpPr>
            <a:spLocks noGrp="1"/>
          </p:cNvSpPr>
          <p:nvPr>
            <p:ph type="title"/>
          </p:nvPr>
        </p:nvSpPr>
        <p:spPr>
          <a:xfrm>
            <a:off x="457200" y="100832"/>
            <a:ext cx="8229600" cy="428927"/>
          </a:xfrm>
        </p:spPr>
        <p:txBody>
          <a:bodyPr>
            <a:normAutofit fontScale="90000"/>
          </a:bodyPr>
          <a:lstStyle/>
          <a:p>
            <a:r>
              <a:rPr lang="en-US" dirty="0" smtClean="0"/>
              <a:t>Asset/Service Dynamic Discovery</a:t>
            </a:r>
            <a:endParaRPr lang="en-US" dirty="0"/>
          </a:p>
        </p:txBody>
      </p:sp>
      <p:cxnSp>
        <p:nvCxnSpPr>
          <p:cNvPr id="44" name="Straight Arrow Connector 43"/>
          <p:cNvCxnSpPr/>
          <p:nvPr/>
        </p:nvCxnSpPr>
        <p:spPr>
          <a:xfrm>
            <a:off x="3887652" y="1572877"/>
            <a:ext cx="0" cy="6205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234787" y="723184"/>
            <a:ext cx="5452013"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Spark Data Frame</a:t>
            </a:r>
            <a:endParaRPr lang="en-US" dirty="0"/>
          </a:p>
        </p:txBody>
      </p:sp>
      <p:sp>
        <p:nvSpPr>
          <p:cNvPr id="50" name="Rectangle 49"/>
          <p:cNvSpPr/>
          <p:nvPr/>
        </p:nvSpPr>
        <p:spPr>
          <a:xfrm>
            <a:off x="4637755" y="2171354"/>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Fixed Services Discovery: FTP, HTTP</a:t>
            </a:r>
            <a:endParaRPr lang="en-US" sz="1400" dirty="0"/>
          </a:p>
        </p:txBody>
      </p:sp>
      <p:cxnSp>
        <p:nvCxnSpPr>
          <p:cNvPr id="54" name="Straight Arrow Connector 53"/>
          <p:cNvCxnSpPr>
            <a:endCxn id="50" idx="0"/>
          </p:cNvCxnSpPr>
          <p:nvPr/>
        </p:nvCxnSpPr>
        <p:spPr>
          <a:xfrm>
            <a:off x="5253858" y="1572877"/>
            <a:ext cx="4817" cy="5984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678813" y="2932754"/>
            <a:ext cx="0" cy="5932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31794" y="1977208"/>
            <a:ext cx="1274279"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Identity Resolution</a:t>
            </a:r>
            <a:endParaRPr lang="en-US" sz="1400" dirty="0"/>
          </a:p>
        </p:txBody>
      </p:sp>
      <p:cxnSp>
        <p:nvCxnSpPr>
          <p:cNvPr id="70" name="Straight Arrow Connector 69"/>
          <p:cNvCxnSpPr/>
          <p:nvPr/>
        </p:nvCxnSpPr>
        <p:spPr>
          <a:xfrm>
            <a:off x="872520" y="2500428"/>
            <a:ext cx="0" cy="4991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1506073" y="1242786"/>
            <a:ext cx="1728715" cy="9505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2893787" y="4924184"/>
            <a:ext cx="4789714" cy="382796"/>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r>
              <a:rPr lang="en-US" sz="1400" dirty="0" smtClean="0"/>
              <a:t>Anomalies:  U</a:t>
            </a:r>
            <a:r>
              <a:rPr lang="en-US" sz="1400" dirty="0"/>
              <a:t>-&gt;</a:t>
            </a:r>
            <a:r>
              <a:rPr lang="en-US" sz="1400" dirty="0" smtClean="0"/>
              <a:t>S, S</a:t>
            </a:r>
            <a:r>
              <a:rPr lang="en-US" sz="1400" dirty="0"/>
              <a:t>-&gt;</a:t>
            </a:r>
            <a:r>
              <a:rPr lang="en-US" sz="1400" dirty="0" smtClean="0"/>
              <a:t>U, U</a:t>
            </a:r>
            <a:r>
              <a:rPr lang="en-US" sz="1400" dirty="0"/>
              <a:t>-&gt;U (LAN to LAN</a:t>
            </a:r>
            <a:r>
              <a:rPr lang="en-US" sz="1400" dirty="0" smtClean="0"/>
              <a:t>), S</a:t>
            </a:r>
            <a:r>
              <a:rPr lang="en-US" sz="1400" dirty="0"/>
              <a:t>-&gt;S (DMZ to LAN)</a:t>
            </a:r>
          </a:p>
          <a:p>
            <a:pPr algn="ctr"/>
            <a:endParaRPr lang="en-US" dirty="0"/>
          </a:p>
        </p:txBody>
      </p:sp>
      <p:cxnSp>
        <p:nvCxnSpPr>
          <p:cNvPr id="107" name="Straight Arrow Connector 106"/>
          <p:cNvCxnSpPr/>
          <p:nvPr/>
        </p:nvCxnSpPr>
        <p:spPr>
          <a:xfrm>
            <a:off x="3887652" y="3002824"/>
            <a:ext cx="0" cy="1921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5253858" y="2994435"/>
            <a:ext cx="0" cy="1929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038705" y="2166167"/>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Pull in Other Data (Beacons/Fingerprint)</a:t>
            </a:r>
            <a:endParaRPr lang="en-US" sz="1200" dirty="0"/>
          </a:p>
        </p:txBody>
      </p:sp>
      <p:cxnSp>
        <p:nvCxnSpPr>
          <p:cNvPr id="38" name="Straight Arrow Connector 37"/>
          <p:cNvCxnSpPr/>
          <p:nvPr/>
        </p:nvCxnSpPr>
        <p:spPr>
          <a:xfrm>
            <a:off x="6678813" y="1572877"/>
            <a:ext cx="0" cy="5932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49176" y="3002824"/>
            <a:ext cx="1208507"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400" dirty="0" smtClean="0"/>
              <a:t>Mapping Anomalies</a:t>
            </a:r>
            <a:endParaRPr lang="en-US" sz="1400" dirty="0"/>
          </a:p>
        </p:txBody>
      </p:sp>
      <p:sp>
        <p:nvSpPr>
          <p:cNvPr id="45" name="Rectangle 44"/>
          <p:cNvSpPr/>
          <p:nvPr/>
        </p:nvSpPr>
        <p:spPr>
          <a:xfrm>
            <a:off x="6038705" y="3524139"/>
            <a:ext cx="1241840" cy="8282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Human Fingerprint</a:t>
            </a:r>
            <a:endParaRPr lang="en-US" dirty="0"/>
          </a:p>
        </p:txBody>
      </p:sp>
      <p:cxnSp>
        <p:nvCxnSpPr>
          <p:cNvPr id="53" name="Straight Arrow Connector 52"/>
          <p:cNvCxnSpPr/>
          <p:nvPr/>
        </p:nvCxnSpPr>
        <p:spPr>
          <a:xfrm>
            <a:off x="6678813" y="4352407"/>
            <a:ext cx="0" cy="5717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76912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31794" y="784709"/>
            <a:ext cx="1863518" cy="377626"/>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Semi Aggregates</a:t>
            </a:r>
            <a:endParaRPr lang="en-US" dirty="0"/>
          </a:p>
        </p:txBody>
      </p:sp>
      <p:cxnSp>
        <p:nvCxnSpPr>
          <p:cNvPr id="21" name="Straight Arrow Connector 20"/>
          <p:cNvCxnSpPr/>
          <p:nvPr/>
        </p:nvCxnSpPr>
        <p:spPr>
          <a:xfrm>
            <a:off x="2095312" y="968872"/>
            <a:ext cx="11394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itle 1"/>
          <p:cNvSpPr>
            <a:spLocks noGrp="1"/>
          </p:cNvSpPr>
          <p:nvPr>
            <p:ph type="title"/>
          </p:nvPr>
        </p:nvSpPr>
        <p:spPr>
          <a:xfrm>
            <a:off x="457200" y="100832"/>
            <a:ext cx="8229600" cy="428927"/>
          </a:xfrm>
        </p:spPr>
        <p:txBody>
          <a:bodyPr>
            <a:normAutofit fontScale="90000"/>
          </a:bodyPr>
          <a:lstStyle/>
          <a:p>
            <a:r>
              <a:rPr lang="en-US" dirty="0" smtClean="0"/>
              <a:t>Asset/Service Dynamic Discovery</a:t>
            </a:r>
            <a:endParaRPr lang="en-US" dirty="0"/>
          </a:p>
        </p:txBody>
      </p:sp>
      <p:graphicFrame>
        <p:nvGraphicFramePr>
          <p:cNvPr id="73" name="Table 72"/>
          <p:cNvGraphicFramePr>
            <a:graphicFrameLocks noGrp="1"/>
          </p:cNvGraphicFramePr>
          <p:nvPr>
            <p:extLst>
              <p:ext uri="{D42A27DB-BD31-4B8C-83A1-F6EECF244321}">
                <p14:modId xmlns:p14="http://schemas.microsoft.com/office/powerpoint/2010/main" val="3942356358"/>
              </p:ext>
            </p:extLst>
          </p:nvPr>
        </p:nvGraphicFramePr>
        <p:xfrm>
          <a:off x="3234788" y="719885"/>
          <a:ext cx="5321245" cy="442450"/>
        </p:xfrm>
        <a:graphic>
          <a:graphicData uri="http://schemas.openxmlformats.org/drawingml/2006/table">
            <a:tbl>
              <a:tblPr/>
              <a:tblGrid>
                <a:gridCol w="1820482"/>
                <a:gridCol w="796890"/>
                <a:gridCol w="393213"/>
                <a:gridCol w="830692"/>
                <a:gridCol w="534698"/>
                <a:gridCol w="945270"/>
              </a:tblGrid>
              <a:tr h="243216">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venir Next Demi Bold"/>
                        </a:rPr>
                        <a:t>MAC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1" i="0" u="none" strike="noStrike" dirty="0" smtClean="0">
                          <a:solidFill>
                            <a:srgbClr val="000000"/>
                          </a:solidFill>
                          <a:effectLst/>
                          <a:latin typeface="Calibri"/>
                        </a:rPr>
                        <a:t>R2L</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1" i="0" u="none" strike="noStrike" dirty="0" smtClean="0">
                          <a:solidFill>
                            <a:srgbClr val="000000"/>
                          </a:solidFill>
                          <a:effectLst/>
                          <a:latin typeface="Calibri"/>
                        </a:rPr>
                        <a:t>L2L</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1" i="0" u="none" strike="noStrike" dirty="0" smtClean="0">
                          <a:solidFill>
                            <a:srgbClr val="000000"/>
                          </a:solidFill>
                          <a:effectLst/>
                          <a:latin typeface="Calibri"/>
                        </a:rPr>
                        <a:t>L2R</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1" i="0" u="none" strike="noStrike" dirty="0" smtClean="0">
                          <a:solidFill>
                            <a:srgbClr val="000000"/>
                          </a:solidFill>
                          <a:effectLst/>
                          <a:latin typeface="Calibri"/>
                        </a:rPr>
                        <a:t>R2R</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1" i="0" u="none" strike="noStrike" dirty="0" smtClean="0">
                          <a:solidFill>
                            <a:srgbClr val="000000"/>
                          </a:solidFill>
                          <a:effectLst/>
                          <a:latin typeface="Calibri"/>
                        </a:rPr>
                        <a:t>Total </a:t>
                      </a:r>
                      <a:r>
                        <a:rPr lang="en-US" sz="1200" b="1" i="0" u="none" strike="noStrike" dirty="0" err="1" smtClean="0">
                          <a:solidFill>
                            <a:srgbClr val="000000"/>
                          </a:solidFill>
                          <a:effectLst/>
                          <a:latin typeface="Calibri"/>
                        </a:rPr>
                        <a:t>Cnt</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199234">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Avenir Next Demi Bold"/>
                          <a:cs typeface="Avenir Next Demi Bold"/>
                        </a:rPr>
                        <a:t>00:AA:00:BB:AA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1" i="0" u="none" strike="noStrike" dirty="0" smtClean="0">
                          <a:solidFill>
                            <a:srgbClr val="000000"/>
                          </a:solidFill>
                          <a:effectLst/>
                          <a:latin typeface="Calibri"/>
                        </a:rPr>
                        <a:t>0%</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1" i="0" u="none" strike="noStrike" dirty="0" smtClean="0">
                          <a:solidFill>
                            <a:srgbClr val="000000"/>
                          </a:solidFill>
                          <a:effectLst/>
                          <a:latin typeface="Calibri"/>
                        </a:rPr>
                        <a:t>90%</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1" i="0" u="none" strike="noStrike" dirty="0" smtClean="0">
                          <a:solidFill>
                            <a:srgbClr val="000000"/>
                          </a:solidFill>
                          <a:effectLst/>
                          <a:latin typeface="Calibri"/>
                        </a:rPr>
                        <a:t>10%</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1" i="0" u="none" strike="noStrike" dirty="0" smtClean="0">
                          <a:solidFill>
                            <a:srgbClr val="000000"/>
                          </a:solidFill>
                          <a:effectLst/>
                          <a:latin typeface="Calibri"/>
                        </a:rPr>
                        <a:t>0%</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1611720202"/>
              </p:ext>
            </p:extLst>
          </p:nvPr>
        </p:nvGraphicFramePr>
        <p:xfrm>
          <a:off x="398443" y="1282269"/>
          <a:ext cx="7598857" cy="571749"/>
        </p:xfrm>
        <a:graphic>
          <a:graphicData uri="http://schemas.openxmlformats.org/drawingml/2006/table">
            <a:tbl>
              <a:tblPr/>
              <a:tblGrid>
                <a:gridCol w="1186384"/>
                <a:gridCol w="1294946"/>
                <a:gridCol w="1120627"/>
                <a:gridCol w="1195334"/>
                <a:gridCol w="635022"/>
                <a:gridCol w="1382106"/>
                <a:gridCol w="784438"/>
              </a:tblGrid>
              <a:tr h="229776">
                <a:tc>
                  <a:txBody>
                    <a:bodyPr/>
                    <a:lstStyle/>
                    <a:p>
                      <a:pPr algn="l" fontAlgn="ctr"/>
                      <a:r>
                        <a:rPr lang="en-US" sz="900" b="0" i="0" u="none" strike="noStrike" dirty="0" smtClean="0">
                          <a:solidFill>
                            <a:srgbClr val="000000"/>
                          </a:solidFill>
                          <a:effectLst/>
                          <a:latin typeface="Avenir Next Demi Bold"/>
                          <a:cs typeface="Avenir Next Demi Bold"/>
                        </a:rPr>
                        <a:t>MAC/IP</a:t>
                      </a:r>
                      <a:endParaRPr lang="en-US" sz="900" b="0"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r>
                        <a:rPr lang="en-US" sz="900" b="0" i="0" dirty="0" smtClean="0">
                          <a:latin typeface="Avenir Next Demi Bold"/>
                          <a:cs typeface="Avenir Next Demi Bold"/>
                        </a:rPr>
                        <a:t>Application Distribution</a:t>
                      </a:r>
                      <a:r>
                        <a:rPr lang="en-US" sz="900" b="0" i="0" baseline="0" dirty="0" smtClean="0">
                          <a:latin typeface="Avenir Next Demi Bold"/>
                          <a:cs typeface="Avenir Next Demi Bold"/>
                        </a:rPr>
                        <a:t> (Dynamic)</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r>
                        <a:rPr lang="en-US" sz="900" b="0" i="0" dirty="0" smtClean="0">
                          <a:latin typeface="Avenir Next Demi Bold"/>
                          <a:cs typeface="Avenir Next Demi Bold"/>
                        </a:rPr>
                        <a:t> Fixed</a:t>
                      </a:r>
                      <a:r>
                        <a:rPr lang="en-US" sz="900" b="0" i="0" baseline="0" dirty="0" smtClean="0">
                          <a:latin typeface="Avenir Next Demi Bold"/>
                          <a:cs typeface="Avenir Next Demi Bold"/>
                        </a:rPr>
                        <a:t> Apps</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sz="105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r>
                        <a:rPr lang="en-US" sz="900" b="0" i="0" dirty="0" smtClean="0">
                          <a:latin typeface="Avenir Next Demi Bold"/>
                          <a:cs typeface="Avenir Next Demi Bold"/>
                        </a:rPr>
                        <a:t>Port/Protocol</a:t>
                      </a:r>
                      <a:r>
                        <a:rPr lang="en-US" sz="900" b="0" i="0" baseline="0" dirty="0" smtClean="0">
                          <a:latin typeface="Avenir Next Demi Bold"/>
                          <a:cs typeface="Avenir Next Demi Bold"/>
                        </a:rPr>
                        <a:t> Distribution</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sz="12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113">
                <a:tc>
                  <a:txBody>
                    <a:bodyPr/>
                    <a:lstStyle/>
                    <a:p>
                      <a:pPr algn="l" fontAlgn="ctr"/>
                      <a:endParaRPr lang="en-US" sz="900" b="0"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0" i="0" dirty="0" smtClean="0">
                          <a:latin typeface="Avenir Next Demi Bold"/>
                          <a:cs typeface="Avenir Next Demi Bold"/>
                        </a:rPr>
                        <a:t>Dynamic Counts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b="0" i="0" dirty="0" smtClean="0">
                          <a:latin typeface="Avenir Next Demi Bold"/>
                          <a:cs typeface="Avenir Next Demi Bold"/>
                        </a:rPr>
                        <a:t>Windows Update</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b="0" i="0" dirty="0" smtClean="0">
                          <a:latin typeface="Avenir Next Demi Bold"/>
                          <a:cs typeface="Avenir Next Demi Bold"/>
                        </a:rPr>
                        <a:t>Java</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b="0" i="0" dirty="0" smtClean="0">
                          <a:latin typeface="Avenir Next Demi Bold"/>
                          <a:cs typeface="Avenir Next Demi Bold"/>
                        </a:rPr>
                        <a:t>Dynamic Counts</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9562">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Avenir Next Demi Bold"/>
                          <a:cs typeface="Avenir Next Demi Bold"/>
                        </a:rPr>
                        <a:t>00:AA:00:BB:AA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b="0" i="0" dirty="0" smtClean="0">
                          <a:latin typeface="Avenir Next Demi Bold"/>
                          <a:cs typeface="Avenir Next Demi Bold"/>
                        </a:rPr>
                        <a:t>5%</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b="0" i="0" dirty="0" smtClean="0">
                          <a:latin typeface="Avenir Next Demi Bold"/>
                          <a:cs typeface="Avenir Next Demi Bold"/>
                        </a:rPr>
                        <a:t>20%</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694043788"/>
              </p:ext>
            </p:extLst>
          </p:nvPr>
        </p:nvGraphicFramePr>
        <p:xfrm>
          <a:off x="414370" y="1975365"/>
          <a:ext cx="7910144" cy="634097"/>
        </p:xfrm>
        <a:graphic>
          <a:graphicData uri="http://schemas.openxmlformats.org/drawingml/2006/table">
            <a:tbl>
              <a:tblPr/>
              <a:tblGrid>
                <a:gridCol w="1159623"/>
                <a:gridCol w="1259452"/>
                <a:gridCol w="696284"/>
                <a:gridCol w="1669482"/>
                <a:gridCol w="345164"/>
                <a:gridCol w="1718293"/>
                <a:gridCol w="1061846"/>
              </a:tblGrid>
              <a:tr h="196862">
                <a:tc>
                  <a:txBody>
                    <a:bodyPr/>
                    <a:lstStyle/>
                    <a:p>
                      <a:pPr algn="l" fontAlgn="ctr"/>
                      <a:r>
                        <a:rPr lang="en-US" sz="900" b="0" i="0" u="none" strike="noStrike" dirty="0" smtClean="0">
                          <a:solidFill>
                            <a:srgbClr val="000000"/>
                          </a:solidFill>
                          <a:effectLst/>
                          <a:latin typeface="Avenir Next Demi Bold"/>
                          <a:cs typeface="Avenir Next Demi Bold"/>
                        </a:rPr>
                        <a:t>Device (MAC/IP)</a:t>
                      </a:r>
                      <a:endParaRPr lang="en-US" sz="900" b="0"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r>
                        <a:rPr lang="en-US" sz="900" b="0" i="0" dirty="0" smtClean="0">
                          <a:latin typeface="Avenir Next Demi Bold"/>
                          <a:cs typeface="Avenir Next Demi Bold"/>
                        </a:rPr>
                        <a:t>Domain Distribution (layer 7)</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r>
                        <a:rPr lang="en-US" sz="900" b="0" i="0" dirty="0" smtClean="0">
                          <a:latin typeface="Avenir Next Demi Bold"/>
                          <a:cs typeface="Avenir Next Demi Bold"/>
                        </a:rPr>
                        <a:t>IP</a:t>
                      </a:r>
                      <a:r>
                        <a:rPr lang="en-US" sz="900" b="0" i="0" baseline="0" dirty="0" smtClean="0">
                          <a:latin typeface="Avenir Next Demi Bold"/>
                          <a:cs typeface="Avenir Next Demi Bold"/>
                        </a:rPr>
                        <a:t> Distribution (layer 4)</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sz="12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b="0" i="0" dirty="0" err="1" smtClean="0">
                          <a:latin typeface="Avenir Next Demi Bold"/>
                          <a:cs typeface="Avenir Next Demi Bold"/>
                        </a:rPr>
                        <a:t>Num</a:t>
                      </a:r>
                      <a:r>
                        <a:rPr lang="en-US" sz="900" b="0" i="0" dirty="0" smtClean="0">
                          <a:latin typeface="Avenir Next Demi Bold"/>
                          <a:cs typeface="Avenir Next Demi Bold"/>
                        </a:rPr>
                        <a:t> of Unique External/Internal</a:t>
                      </a:r>
                      <a:r>
                        <a:rPr lang="en-US" sz="900" b="0" i="0" baseline="0" dirty="0" smtClean="0">
                          <a:latin typeface="Avenir Next Demi Bold"/>
                          <a:cs typeface="Avenir Next Demi Bold"/>
                        </a:rPr>
                        <a:t> Devices</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b="0" i="0" dirty="0" smtClean="0">
                          <a:latin typeface="Avenir Next Demi Bold"/>
                          <a:cs typeface="Avenir Next Demi Bold"/>
                        </a:rPr>
                        <a:t>Weekly Access</a:t>
                      </a:r>
                      <a:r>
                        <a:rPr lang="en-US" sz="900" b="0" i="0" baseline="0" dirty="0" smtClean="0">
                          <a:latin typeface="Avenir Next Demi Bold"/>
                          <a:cs typeface="Avenir Next Demi Bold"/>
                        </a:rPr>
                        <a:t> </a:t>
                      </a:r>
                      <a:r>
                        <a:rPr lang="en-US" sz="900" b="0" i="0" baseline="0" dirty="0" err="1" smtClean="0">
                          <a:latin typeface="Avenir Next Demi Bold"/>
                          <a:cs typeface="Avenir Next Demi Bold"/>
                        </a:rPr>
                        <a:t>Heatmap</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47733">
                <a:tc>
                  <a:txBody>
                    <a:bodyPr/>
                    <a:lstStyle/>
                    <a:p>
                      <a:pPr algn="l" fontAlgn="ctr"/>
                      <a:endParaRPr lang="en-US" sz="900" b="0"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0" i="0" dirty="0" smtClean="0">
                          <a:latin typeface="Avenir Next Demi Bold"/>
                          <a:cs typeface="Avenir Next Demi Bold"/>
                        </a:rPr>
                        <a:t>Dynamic Counts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b="0" i="0" dirty="0" smtClean="0">
                          <a:latin typeface="Avenir Next Demi Bold"/>
                          <a:cs typeface="Avenir Next Demi Bold"/>
                        </a:rPr>
                        <a:t>Dynamic Counts</a:t>
                      </a:r>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7217">
                <a:tc>
                  <a:txBody>
                    <a:bodyPr/>
                    <a:lstStyle/>
                    <a:p>
                      <a:pPr algn="l" fontAlgn="ctr"/>
                      <a:r>
                        <a:rPr lang="en-US" sz="900" b="0" i="0" u="none" strike="noStrike" dirty="0" smtClean="0">
                          <a:solidFill>
                            <a:srgbClr val="000000"/>
                          </a:solidFill>
                          <a:effectLst/>
                          <a:latin typeface="Avenir Next Demi Bold"/>
                          <a:cs typeface="Avenir Next Demi Bold"/>
                        </a:rPr>
                        <a:t>00:AA:00:BB:AA</a:t>
                      </a:r>
                      <a:endParaRPr lang="en-US" sz="900" b="0"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b="0" i="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781772807"/>
              </p:ext>
            </p:extLst>
          </p:nvPr>
        </p:nvGraphicFramePr>
        <p:xfrm>
          <a:off x="414370" y="2718943"/>
          <a:ext cx="4864271" cy="531493"/>
        </p:xfrm>
        <a:graphic>
          <a:graphicData uri="http://schemas.openxmlformats.org/drawingml/2006/table">
            <a:tbl>
              <a:tblPr/>
              <a:tblGrid>
                <a:gridCol w="1216764"/>
                <a:gridCol w="1070391"/>
                <a:gridCol w="2577116"/>
              </a:tblGrid>
              <a:tr h="381633">
                <a:tc>
                  <a:txBody>
                    <a:bodyPr/>
                    <a:lstStyle/>
                    <a:p>
                      <a:pPr algn="l" fontAlgn="ctr"/>
                      <a:r>
                        <a:rPr lang="en-US" sz="900" b="1" i="0" u="none" strike="noStrike" dirty="0" smtClean="0">
                          <a:solidFill>
                            <a:srgbClr val="000000"/>
                          </a:solidFill>
                          <a:effectLst/>
                          <a:latin typeface="Avenir Next Demi Bold"/>
                          <a:cs typeface="Avenir Next Demi Bold"/>
                        </a:rPr>
                        <a:t>IP</a:t>
                      </a:r>
                      <a:endParaRPr lang="en-US" sz="900" b="1"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r>
                        <a:rPr lang="en-US" sz="900" dirty="0" smtClean="0">
                          <a:latin typeface="Avenir Next Demi Bold"/>
                          <a:cs typeface="Avenir Next Demi Bold"/>
                        </a:rPr>
                        <a:t>Fixed</a:t>
                      </a:r>
                      <a:r>
                        <a:rPr lang="en-US" sz="900" baseline="0" dirty="0" smtClean="0">
                          <a:latin typeface="Avenir Next Demi Bold"/>
                          <a:cs typeface="Avenir Next Demi Bold"/>
                        </a:rPr>
                        <a:t> Event IDs  (possibly can just use </a:t>
                      </a:r>
                      <a:r>
                        <a:rPr lang="en-US" sz="900" baseline="0" dirty="0" err="1" smtClean="0">
                          <a:latin typeface="Avenir Next Demi Bold"/>
                          <a:cs typeface="Avenir Next Demi Bold"/>
                        </a:rPr>
                        <a:t>Meis</a:t>
                      </a:r>
                      <a:r>
                        <a:rPr lang="en-US" sz="900" baseline="0" dirty="0" smtClean="0">
                          <a:latin typeface="Avenir Next Demi Bold"/>
                          <a:cs typeface="Avenir Next Demi Bold"/>
                        </a:rPr>
                        <a:t> model here)</a:t>
                      </a:r>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sz="105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99617">
                <a:tc>
                  <a:txBody>
                    <a:bodyPr/>
                    <a:lstStyle/>
                    <a:p>
                      <a:pPr algn="l" fontAlgn="ctr"/>
                      <a:r>
                        <a:rPr lang="en-US" sz="900" b="0" i="0" u="none" strike="noStrike" dirty="0" smtClean="0">
                          <a:solidFill>
                            <a:srgbClr val="000000"/>
                          </a:solidFill>
                          <a:effectLst/>
                          <a:latin typeface="Avenir Next Demi Bold"/>
                          <a:cs typeface="Avenir Next Demi Bold"/>
                        </a:rPr>
                        <a:t>10.10.0.1</a:t>
                      </a:r>
                      <a:endParaRPr lang="en-US" sz="900" b="0"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884558298"/>
              </p:ext>
            </p:extLst>
          </p:nvPr>
        </p:nvGraphicFramePr>
        <p:xfrm>
          <a:off x="381735" y="5763734"/>
          <a:ext cx="4896906" cy="454454"/>
        </p:xfrm>
        <a:graphic>
          <a:graphicData uri="http://schemas.openxmlformats.org/drawingml/2006/table">
            <a:tbl>
              <a:tblPr/>
              <a:tblGrid>
                <a:gridCol w="1664399"/>
                <a:gridCol w="1155272"/>
                <a:gridCol w="705165"/>
                <a:gridCol w="795186"/>
                <a:gridCol w="576884"/>
              </a:tblGrid>
              <a:tr h="0">
                <a:tc>
                  <a:txBody>
                    <a:bodyPr/>
                    <a:lstStyle/>
                    <a:p>
                      <a:pPr algn="l" fontAlgn="ctr"/>
                      <a:r>
                        <a:rPr lang="en-US" sz="900" b="1" i="0" u="none" strike="noStrike" dirty="0" smtClean="0">
                          <a:solidFill>
                            <a:srgbClr val="000000"/>
                          </a:solidFill>
                          <a:effectLst/>
                          <a:latin typeface="Calibri"/>
                        </a:rPr>
                        <a:t>Device</a:t>
                      </a:r>
                      <a:endParaRPr lang="en-US" sz="9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r>
                        <a:rPr lang="en-US" sz="900" dirty="0" smtClean="0"/>
                        <a:t>Top 10</a:t>
                      </a:r>
                      <a:r>
                        <a:rPr lang="en-US" sz="900" baseline="0" dirty="0" smtClean="0"/>
                        <a:t> Apps</a:t>
                      </a:r>
                      <a:endParaRPr lang="en-US" sz="9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r>
                        <a:rPr lang="en-US" sz="900" dirty="0" smtClean="0"/>
                        <a:t>Top 10 domains</a:t>
                      </a:r>
                      <a:endParaRPr lang="en-US" sz="9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sz="105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0233">
                <a:tc>
                  <a:txBody>
                    <a:bodyPr/>
                    <a:lstStyle/>
                    <a:p>
                      <a:pPr algn="l" fontAlgn="ctr"/>
                      <a:endParaRPr lang="en-US" sz="9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t>Dynamic Counts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4734">
                <a:tc>
                  <a:txBody>
                    <a:bodyPr/>
                    <a:lstStyle/>
                    <a:p>
                      <a:pPr algn="l" fontAlgn="ctr"/>
                      <a:r>
                        <a:rPr lang="en-US" sz="900" b="0" i="0" u="none" strike="noStrike" dirty="0" smtClean="0">
                          <a:solidFill>
                            <a:srgbClr val="000000"/>
                          </a:solidFill>
                          <a:effectLst/>
                          <a:latin typeface="Avenir Next Demi Bold"/>
                        </a:rPr>
                        <a:t>10.10.0.1</a:t>
                      </a:r>
                      <a:endParaRPr lang="en-US" sz="900" b="0" i="0" u="none" strike="noStrike" dirty="0">
                        <a:solidFill>
                          <a:srgbClr val="000000"/>
                        </a:solidFill>
                        <a:effectLst/>
                        <a:latin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1254404404"/>
              </p:ext>
            </p:extLst>
          </p:nvPr>
        </p:nvGraphicFramePr>
        <p:xfrm>
          <a:off x="398443" y="3450270"/>
          <a:ext cx="5528425" cy="655615"/>
        </p:xfrm>
        <a:graphic>
          <a:graphicData uri="http://schemas.openxmlformats.org/drawingml/2006/table">
            <a:tbl>
              <a:tblPr/>
              <a:tblGrid>
                <a:gridCol w="1216764"/>
                <a:gridCol w="2578762"/>
                <a:gridCol w="949215"/>
                <a:gridCol w="783684"/>
              </a:tblGrid>
              <a:tr h="318974">
                <a:tc>
                  <a:txBody>
                    <a:bodyPr/>
                    <a:lstStyle/>
                    <a:p>
                      <a:pPr algn="l" fontAlgn="ctr"/>
                      <a:r>
                        <a:rPr lang="en-US" sz="900" b="1" i="0" u="none" strike="noStrike" dirty="0" smtClean="0">
                          <a:solidFill>
                            <a:srgbClr val="000000"/>
                          </a:solidFill>
                          <a:effectLst/>
                          <a:latin typeface="Avenir Next Demi Bold"/>
                          <a:cs typeface="Avenir Next Demi Bold"/>
                        </a:rPr>
                        <a:t>MAC</a:t>
                      </a:r>
                      <a:endParaRPr lang="en-US" sz="900" b="1"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r>
                        <a:rPr lang="en-US" sz="900" dirty="0" smtClean="0">
                          <a:latin typeface="Avenir Next Demi Bold"/>
                          <a:cs typeface="Avenir Next Demi Bold"/>
                        </a:rPr>
                        <a:t>Identity Resolution</a:t>
                      </a:r>
                      <a:r>
                        <a:rPr lang="en-US" sz="900" baseline="0" dirty="0" smtClean="0">
                          <a:latin typeface="Avenir Next Demi Bold"/>
                          <a:cs typeface="Avenir Next Demi Bold"/>
                        </a:rPr>
                        <a:t> Checks</a:t>
                      </a:r>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dirty="0"/>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6781">
                <a:tc>
                  <a:txBody>
                    <a:bodyPr/>
                    <a:lstStyle/>
                    <a:p>
                      <a:pPr algn="l" fontAlgn="ctr"/>
                      <a:endParaRPr lang="en-US" sz="900" b="1"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latin typeface="Avenir Next Demi Bold"/>
                          <a:cs typeface="Avenir Next Demi Bold"/>
                        </a:rPr>
                        <a:t>IP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dirty="0" err="1" smtClean="0">
                          <a:latin typeface="Avenir Next Demi Bold"/>
                          <a:cs typeface="Avenir Next Demi Bold"/>
                        </a:rPr>
                        <a:t>Cnt</a:t>
                      </a:r>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dirty="0" err="1" smtClean="0">
                          <a:latin typeface="Avenir Next Demi Bold"/>
                          <a:cs typeface="Avenir Next Demi Bold"/>
                        </a:rPr>
                        <a:t>NodeDegree</a:t>
                      </a:r>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99617">
                <a:tc>
                  <a:txBody>
                    <a:bodyPr/>
                    <a:lstStyle/>
                    <a:p>
                      <a:pPr algn="l" fontAlgn="ctr"/>
                      <a:r>
                        <a:rPr lang="en-US" sz="900" b="0" i="0" u="none" strike="noStrike" dirty="0" smtClean="0">
                          <a:solidFill>
                            <a:srgbClr val="000000"/>
                          </a:solidFill>
                          <a:effectLst/>
                          <a:latin typeface="Avenir Next Demi Bold"/>
                          <a:cs typeface="Avenir Next Demi Bold"/>
                        </a:rPr>
                        <a:t>00:AA:00:BB:AA</a:t>
                      </a:r>
                      <a:endParaRPr lang="en-US" sz="900" b="0"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Avenir Next Demi Bold"/>
                          <a:cs typeface="Avenir Next Demi Bold"/>
                        </a:rPr>
                        <a:t>10.10.0.1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878586412"/>
              </p:ext>
            </p:extLst>
          </p:nvPr>
        </p:nvGraphicFramePr>
        <p:xfrm>
          <a:off x="378167" y="4257877"/>
          <a:ext cx="3108226" cy="655615"/>
        </p:xfrm>
        <a:graphic>
          <a:graphicData uri="http://schemas.openxmlformats.org/drawingml/2006/table">
            <a:tbl>
              <a:tblPr/>
              <a:tblGrid>
                <a:gridCol w="1518477"/>
                <a:gridCol w="1589749"/>
              </a:tblGrid>
              <a:tr h="318974">
                <a:tc>
                  <a:txBody>
                    <a:bodyPr/>
                    <a:lstStyle/>
                    <a:p>
                      <a:pPr algn="l" fontAlgn="ctr"/>
                      <a:r>
                        <a:rPr lang="en-US" sz="900" b="1" i="0" u="none" strike="noStrike" dirty="0" smtClean="0">
                          <a:solidFill>
                            <a:srgbClr val="000000"/>
                          </a:solidFill>
                          <a:effectLst/>
                          <a:latin typeface="Avenir Next Demi Bold"/>
                          <a:cs typeface="Avenir Next Demi Bold"/>
                        </a:rPr>
                        <a:t>IP</a:t>
                      </a:r>
                      <a:endParaRPr lang="en-US" sz="900" b="1"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dirty="0" smtClean="0">
                          <a:latin typeface="Avenir Next Demi Bold"/>
                          <a:cs typeface="Avenir Next Demi Bold"/>
                        </a:rPr>
                        <a:t>Identity Resolution</a:t>
                      </a:r>
                      <a:r>
                        <a:rPr lang="en-US" sz="900" baseline="0" dirty="0" smtClean="0">
                          <a:latin typeface="Avenir Next Demi Bold"/>
                          <a:cs typeface="Avenir Next Demi Bold"/>
                        </a:rPr>
                        <a:t> Checks</a:t>
                      </a:r>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6781">
                <a:tc>
                  <a:txBody>
                    <a:bodyPr/>
                    <a:lstStyle/>
                    <a:p>
                      <a:pPr algn="l" fontAlgn="ctr"/>
                      <a:endParaRPr lang="en-US" sz="900" b="1"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dirty="0" smtClean="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99617">
                <a:tc>
                  <a:txBody>
                    <a:bodyPr/>
                    <a:lstStyle/>
                    <a:p>
                      <a:pPr algn="l" fontAlgn="ctr"/>
                      <a:r>
                        <a:rPr lang="en-US" sz="900" b="0" i="0" u="none" strike="noStrike" dirty="0" smtClean="0">
                          <a:solidFill>
                            <a:srgbClr val="000000"/>
                          </a:solidFill>
                          <a:effectLst/>
                          <a:latin typeface="Avenir Next Demi Bold"/>
                          <a:cs typeface="Avenir Next Demi Bold"/>
                        </a:rPr>
                        <a:t>10.10.0.1</a:t>
                      </a:r>
                      <a:endParaRPr lang="en-US" sz="900" b="0"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Avenir Next Demi Bold"/>
                          <a:cs typeface="Avenir Next Demi Bold"/>
                        </a:rPr>
                        <a:t>00:AA:00:BB:AA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2479783821"/>
              </p:ext>
            </p:extLst>
          </p:nvPr>
        </p:nvGraphicFramePr>
        <p:xfrm>
          <a:off x="378167" y="5106692"/>
          <a:ext cx="2535462" cy="468834"/>
        </p:xfrm>
        <a:graphic>
          <a:graphicData uri="http://schemas.openxmlformats.org/drawingml/2006/table">
            <a:tbl>
              <a:tblPr/>
              <a:tblGrid>
                <a:gridCol w="1216764"/>
                <a:gridCol w="1318698"/>
              </a:tblGrid>
              <a:tr h="318974">
                <a:tc>
                  <a:txBody>
                    <a:bodyPr/>
                    <a:lstStyle/>
                    <a:p>
                      <a:pPr algn="l" fontAlgn="ctr"/>
                      <a:r>
                        <a:rPr lang="en-US" sz="900" b="1" i="0" u="none" strike="noStrike" dirty="0" smtClean="0">
                          <a:solidFill>
                            <a:srgbClr val="000000"/>
                          </a:solidFill>
                          <a:effectLst/>
                          <a:latin typeface="Avenir Next Demi Bold"/>
                          <a:cs typeface="Avenir Next Demi Bold"/>
                        </a:rPr>
                        <a:t>MAC</a:t>
                      </a:r>
                      <a:endParaRPr lang="en-US" sz="900" b="1" i="0" u="none" strike="noStrike" dirty="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en-US" sz="900" dirty="0" smtClean="0">
                          <a:latin typeface="Avenir Next Demi Bold"/>
                          <a:cs typeface="Avenir Next Demi Bold"/>
                        </a:rPr>
                        <a:t>Time resolution</a:t>
                      </a:r>
                      <a:r>
                        <a:rPr lang="en-US" sz="900" baseline="0" dirty="0" smtClean="0">
                          <a:latin typeface="Avenir Next Demi Bold"/>
                          <a:cs typeface="Avenir Next Demi Bold"/>
                        </a:rPr>
                        <a:t> roll ups</a:t>
                      </a:r>
                      <a:endParaRPr lang="en-US" sz="900" dirty="0">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99617">
                <a:tc>
                  <a:txBody>
                    <a:bodyPr/>
                    <a:lstStyle/>
                    <a:p>
                      <a:pPr marL="0" marR="0" indent="0" algn="l" defTabSz="457200" rtl="0" eaLnBrk="1" fontAlgn="ctr"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Avenir Next Demi Bold"/>
                          <a:cs typeface="Avenir Next Demi Bold"/>
                        </a:rPr>
                        <a:t>00:AA:00:BB:AA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900" b="0" i="0" u="none" strike="noStrike" dirty="0" smtClean="0">
                        <a:solidFill>
                          <a:srgbClr val="000000"/>
                        </a:solidFill>
                        <a:effectLst/>
                        <a:latin typeface="Avenir Next Demi Bold"/>
                        <a:cs typeface="Avenir Next Demi Bold"/>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0595641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Seeing the Analytic In Action</a:t>
            </a:r>
            <a:endParaRPr lang="en-US" dirty="0"/>
          </a:p>
        </p:txBody>
      </p:sp>
      <p:sp>
        <p:nvSpPr>
          <p:cNvPr id="3" name="Text Placeholder 2"/>
          <p:cNvSpPr>
            <a:spLocks noGrp="1"/>
          </p:cNvSpPr>
          <p:nvPr>
            <p:ph sz="quarter" idx="14"/>
          </p:nvPr>
        </p:nvSpPr>
        <p:spPr/>
        <p:txBody>
          <a:bodyPr>
            <a:normAutofit/>
          </a:bodyPr>
          <a:lstStyle/>
          <a:p>
            <a:pPr marL="0" indent="0">
              <a:buNone/>
            </a:pPr>
            <a:endParaRPr lang="en-US" sz="2400" dirty="0"/>
          </a:p>
        </p:txBody>
      </p:sp>
      <p:pic>
        <p:nvPicPr>
          <p:cNvPr id="4" name="Picture 3" descr="DPR_radiu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41157" y="658681"/>
            <a:ext cx="3993970" cy="6825273"/>
          </a:xfrm>
          <a:prstGeom prst="rect">
            <a:avLst/>
          </a:prstGeom>
        </p:spPr>
      </p:pic>
    </p:spTree>
    <p:extLst>
      <p:ext uri="{BB962C8B-B14F-4D97-AF65-F5344CB8AC3E}">
        <p14:creationId xmlns:p14="http://schemas.microsoft.com/office/powerpoint/2010/main" val="214966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Seeing the Analytic In Action</a:t>
            </a:r>
            <a:endParaRPr lang="en-US" dirty="0"/>
          </a:p>
        </p:txBody>
      </p:sp>
      <p:sp>
        <p:nvSpPr>
          <p:cNvPr id="3" name="Text Placeholder 2"/>
          <p:cNvSpPr>
            <a:spLocks noGrp="1"/>
          </p:cNvSpPr>
          <p:nvPr>
            <p:ph sz="quarter" idx="14"/>
          </p:nvPr>
        </p:nvSpPr>
        <p:spPr/>
        <p:txBody>
          <a:bodyPr>
            <a:normAutofit/>
          </a:bodyPr>
          <a:lstStyle/>
          <a:p>
            <a:pPr marL="0" indent="0">
              <a:buNone/>
            </a:pPr>
            <a:endParaRPr lang="en-US" sz="2400" dirty="0"/>
          </a:p>
        </p:txBody>
      </p:sp>
      <p:pic>
        <p:nvPicPr>
          <p:cNvPr id="5" name="image13.png" descr="Screen Shot 2014-07-07 at 11.48.16 PM.png"/>
          <p:cNvPicPr/>
          <p:nvPr/>
        </p:nvPicPr>
        <p:blipFill>
          <a:blip r:embed="rId2">
            <a:extLst/>
          </a:blip>
          <a:srcRect l="11620"/>
          <a:stretch>
            <a:fillRect/>
          </a:stretch>
        </p:blipFill>
        <p:spPr>
          <a:xfrm>
            <a:off x="1221492" y="2459253"/>
            <a:ext cx="7102452" cy="3645317"/>
          </a:xfrm>
          <a:prstGeom prst="rect">
            <a:avLst/>
          </a:prstGeom>
          <a:ln w="12700">
            <a:miter lim="400000"/>
          </a:ln>
        </p:spPr>
      </p:pic>
    </p:spTree>
    <p:extLst>
      <p:ext uri="{BB962C8B-B14F-4D97-AF65-F5344CB8AC3E}">
        <p14:creationId xmlns:p14="http://schemas.microsoft.com/office/powerpoint/2010/main" val="4077841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US" dirty="0" smtClean="0"/>
              <a:t>Seeing the Analytic In Action</a:t>
            </a:r>
            <a:endParaRPr lang="en-US" dirty="0"/>
          </a:p>
        </p:txBody>
      </p:sp>
      <p:sp>
        <p:nvSpPr>
          <p:cNvPr id="3" name="Text Placeholder 2"/>
          <p:cNvSpPr>
            <a:spLocks noGrp="1"/>
          </p:cNvSpPr>
          <p:nvPr>
            <p:ph sz="quarter" idx="14"/>
          </p:nvPr>
        </p:nvSpPr>
        <p:spPr/>
        <p:txBody>
          <a:bodyPr>
            <a:normAutofit/>
          </a:bodyPr>
          <a:lstStyle/>
          <a:p>
            <a:r>
              <a:rPr lang="en-US" sz="1800" dirty="0" smtClean="0"/>
              <a:t>Once identity resolution/learning process is complete we create new anomalies based on new paths/actions that are rare for a particular population </a:t>
            </a:r>
            <a:r>
              <a:rPr lang="en-US" sz="1800" dirty="0" err="1" smtClean="0"/>
              <a:t>profiel</a:t>
            </a:r>
            <a:endParaRPr lang="en-US" sz="1800" dirty="0"/>
          </a:p>
        </p:txBody>
      </p:sp>
      <p:pic>
        <p:nvPicPr>
          <p:cNvPr id="17" name="image13.png" descr="Screen Shot 2014-07-07 at 11.48.16 PM.png"/>
          <p:cNvPicPr/>
          <p:nvPr/>
        </p:nvPicPr>
        <p:blipFill>
          <a:blip r:embed="rId2">
            <a:extLst/>
          </a:blip>
          <a:srcRect l="11620"/>
          <a:stretch>
            <a:fillRect/>
          </a:stretch>
        </p:blipFill>
        <p:spPr>
          <a:xfrm>
            <a:off x="824570" y="2499702"/>
            <a:ext cx="7499374" cy="3604868"/>
          </a:xfrm>
          <a:prstGeom prst="rect">
            <a:avLst/>
          </a:prstGeom>
          <a:ln w="12700">
            <a:miter lim="400000"/>
          </a:ln>
        </p:spPr>
      </p:pic>
      <p:pic>
        <p:nvPicPr>
          <p:cNvPr id="20" name="image14.png" descr="Screen Shot 2014-06-30 at 6.43.01 PM.png"/>
          <p:cNvPicPr/>
          <p:nvPr/>
        </p:nvPicPr>
        <p:blipFill>
          <a:blip r:embed="rId3">
            <a:extLst/>
          </a:blip>
          <a:srcRect l="3135" t="31713" r="84371" b="54345"/>
          <a:stretch>
            <a:fillRect/>
          </a:stretch>
        </p:blipFill>
        <p:spPr>
          <a:xfrm flipH="1">
            <a:off x="6553945" y="4873330"/>
            <a:ext cx="457204" cy="421299"/>
          </a:xfrm>
          <a:prstGeom prst="rect">
            <a:avLst/>
          </a:prstGeom>
          <a:ln>
            <a:solidFill>
              <a:srgbClr val="FF0000"/>
            </a:solidFill>
          </a:ln>
        </p:spPr>
      </p:pic>
      <p:pic>
        <p:nvPicPr>
          <p:cNvPr id="21" name="image14.png" descr="Screen Shot 2014-06-30 at 6.43.01 PM.png"/>
          <p:cNvPicPr/>
          <p:nvPr/>
        </p:nvPicPr>
        <p:blipFill>
          <a:blip r:embed="rId3">
            <a:extLst/>
          </a:blip>
          <a:srcRect l="26989" t="23208" r="48156" b="11287"/>
          <a:stretch>
            <a:fillRect/>
          </a:stretch>
        </p:blipFill>
        <p:spPr>
          <a:xfrm rot="16200000">
            <a:off x="6491502" y="5212117"/>
            <a:ext cx="1374651" cy="1399556"/>
          </a:xfrm>
          <a:prstGeom prst="ellipse">
            <a:avLst/>
          </a:prstGeom>
          <a:ln>
            <a:noFill/>
          </a:ln>
          <a:effectLst>
            <a:softEdge rad="112500"/>
          </a:effectLst>
        </p:spPr>
      </p:pic>
      <p:sp>
        <p:nvSpPr>
          <p:cNvPr id="22" name="Shape 395"/>
          <p:cNvSpPr/>
          <p:nvPr/>
        </p:nvSpPr>
        <p:spPr>
          <a:xfrm>
            <a:off x="6479049" y="4797131"/>
            <a:ext cx="565333" cy="4974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a:solidFill>
              <a:srgbClr val="FF0000"/>
            </a:solidFill>
            <a:prstDash val="sysDash"/>
          </a:ln>
        </p:spPr>
        <p:txBody>
          <a:bodyPr lIns="0" tIns="0" rIns="0" bIns="0" anchor="ctr"/>
          <a:lstStyle/>
          <a:p>
            <a:pPr lvl="0" algn="ctr"/>
            <a:endParaRPr/>
          </a:p>
        </p:txBody>
      </p:sp>
      <p:sp>
        <p:nvSpPr>
          <p:cNvPr id="23" name="Shape 396"/>
          <p:cNvSpPr/>
          <p:nvPr/>
        </p:nvSpPr>
        <p:spPr>
          <a:xfrm>
            <a:off x="6479050" y="5045879"/>
            <a:ext cx="125198" cy="115415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4" name="Shape 397"/>
          <p:cNvSpPr/>
          <p:nvPr/>
        </p:nvSpPr>
        <p:spPr>
          <a:xfrm>
            <a:off x="6961590" y="4869988"/>
            <a:ext cx="917015" cy="79515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Left Arrow 24"/>
          <p:cNvSpPr/>
          <p:nvPr/>
        </p:nvSpPr>
        <p:spPr>
          <a:xfrm rot="7856309">
            <a:off x="7378160" y="4944129"/>
            <a:ext cx="505831" cy="192653"/>
          </a:xfrm>
          <a:prstGeom prst="leftArrow">
            <a:avLst/>
          </a:prstGeom>
          <a:solidFill>
            <a:srgbClr val="FF0000"/>
          </a:solidFill>
          <a:ln w="11429" cap="flat">
            <a:solidFill>
              <a:srgbClr val="FF0000"/>
            </a:solidFill>
            <a:prstDash val="solid"/>
            <a:bevel/>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Georgia"/>
              <a:ea typeface="Georgia"/>
              <a:cs typeface="Georgia"/>
              <a:sym typeface="Georgia"/>
            </a:endParaRPr>
          </a:p>
        </p:txBody>
      </p:sp>
      <p:sp>
        <p:nvSpPr>
          <p:cNvPr id="26" name="Rectangle 25"/>
          <p:cNvSpPr/>
          <p:nvPr/>
        </p:nvSpPr>
        <p:spPr>
          <a:xfrm>
            <a:off x="7369407" y="4205054"/>
            <a:ext cx="1698756" cy="461665"/>
          </a:xfrm>
          <a:prstGeom prst="rect">
            <a:avLst/>
          </a:prstGeom>
        </p:spPr>
        <p:txBody>
          <a:bodyPr wrap="square">
            <a:spAutoFit/>
          </a:bodyPr>
          <a:lstStyle/>
          <a:p>
            <a:pPr lvl="0"/>
            <a:r>
              <a:rPr lang="en-US" sz="1200" dirty="0" smtClean="0">
                <a:solidFill>
                  <a:srgbClr val="FF0000"/>
                </a:solidFill>
              </a:rPr>
              <a:t>Lightweight Webshell in the DMZ</a:t>
            </a:r>
            <a:endParaRPr lang="en-US" sz="1200" dirty="0">
              <a:solidFill>
                <a:srgbClr val="FF0000"/>
              </a:solidFill>
            </a:endParaRPr>
          </a:p>
        </p:txBody>
      </p:sp>
    </p:spTree>
    <p:extLst>
      <p:ext uri="{BB962C8B-B14F-4D97-AF65-F5344CB8AC3E}">
        <p14:creationId xmlns:p14="http://schemas.microsoft.com/office/powerpoint/2010/main" val="1349310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STEP1: IDENTITY RESOLUTION</a:t>
            </a:r>
            <a:endParaRPr lang="en-US" dirty="0"/>
          </a:p>
        </p:txBody>
      </p:sp>
      <p:sp>
        <p:nvSpPr>
          <p:cNvPr id="3" name="Text Placeholder 2"/>
          <p:cNvSpPr>
            <a:spLocks noGrp="1"/>
          </p:cNvSpPr>
          <p:nvPr>
            <p:ph type="body" idx="1"/>
          </p:nvPr>
        </p:nvSpPr>
        <p:spPr/>
        <p:txBody>
          <a:bodyPr/>
          <a:lstStyle/>
          <a:p>
            <a:r>
              <a:rPr lang="en-US" dirty="0" smtClean="0"/>
              <a:t>GARBAGE IN GARBAGE OUT</a:t>
            </a:r>
          </a:p>
        </p:txBody>
      </p:sp>
    </p:spTree>
    <p:extLst>
      <p:ext uri="{BB962C8B-B14F-4D97-AF65-F5344CB8AC3E}">
        <p14:creationId xmlns:p14="http://schemas.microsoft.com/office/powerpoint/2010/main" val="32357059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Resolution</a:t>
            </a:r>
            <a:endParaRPr lang="en-US" dirty="0"/>
          </a:p>
        </p:txBody>
      </p:sp>
      <p:sp>
        <p:nvSpPr>
          <p:cNvPr id="3" name="Content Placeholder 2"/>
          <p:cNvSpPr>
            <a:spLocks noGrp="1"/>
          </p:cNvSpPr>
          <p:nvPr>
            <p:ph sz="quarter" idx="14"/>
          </p:nvPr>
        </p:nvSpPr>
        <p:spPr>
          <a:xfrm>
            <a:off x="457200" y="1600200"/>
            <a:ext cx="8229600" cy="2200031"/>
          </a:xfrm>
        </p:spPr>
        <p:txBody>
          <a:bodyPr>
            <a:normAutofit lnSpcReduction="10000"/>
          </a:bodyPr>
          <a:lstStyle/>
          <a:p>
            <a:r>
              <a:rPr lang="en-US" dirty="0" smtClean="0"/>
              <a:t>Many possible ways to attack the identity resolution problem with enterprise solutions but this usually has complexity</a:t>
            </a:r>
          </a:p>
          <a:p>
            <a:r>
              <a:rPr lang="en-US" dirty="0" smtClean="0"/>
              <a:t>Smaller scale shops should leverage work already done here -  SIEM is a good example a tool that normalizes lots of these scenarios</a:t>
            </a:r>
            <a:endParaRPr lang="en-US" dirty="0"/>
          </a:p>
          <a:p>
            <a:r>
              <a:rPr lang="en-US" dirty="0" smtClean="0"/>
              <a:t>Advanced Pattern – Inventory Based Trust : </a:t>
            </a:r>
            <a:r>
              <a:rPr lang="en-US" dirty="0" err="1" smtClean="0"/>
              <a:t>Usenix</a:t>
            </a:r>
            <a:r>
              <a:rPr lang="en-US" dirty="0" smtClean="0"/>
              <a:t> 2016  “</a:t>
            </a:r>
            <a:r>
              <a:rPr lang="en-US" dirty="0" err="1" smtClean="0"/>
              <a:t>BeyondCorp</a:t>
            </a:r>
            <a:r>
              <a:rPr lang="en-US" dirty="0" smtClean="0"/>
              <a:t>: Design to Deployment at Google”</a:t>
            </a:r>
          </a:p>
        </p:txBody>
      </p:sp>
      <p:pic>
        <p:nvPicPr>
          <p:cNvPr id="4" name="Picture 3" descr="Screen Shot 2016-05-10 at 12.10.14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615" y="3800232"/>
            <a:ext cx="7346462" cy="2842846"/>
          </a:xfrm>
          <a:prstGeom prst="rect">
            <a:avLst/>
          </a:prstGeom>
        </p:spPr>
      </p:pic>
    </p:spTree>
    <p:extLst>
      <p:ext uri="{BB962C8B-B14F-4D97-AF65-F5344CB8AC3E}">
        <p14:creationId xmlns:p14="http://schemas.microsoft.com/office/powerpoint/2010/main" val="25814617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4"/>
          </p:nvPr>
        </p:nvSpPr>
        <p:spPr/>
        <p:txBody>
          <a:bodyPr>
            <a:normAutofit fontScale="77500" lnSpcReduction="20000"/>
          </a:bodyPr>
          <a:lstStyle/>
          <a:p>
            <a:r>
              <a:rPr lang="en-US" sz="2000" dirty="0" smtClean="0"/>
              <a:t>What is lateral movement? – Rod </a:t>
            </a:r>
          </a:p>
          <a:p>
            <a:r>
              <a:rPr lang="en-US" sz="2000" dirty="0" smtClean="0"/>
              <a:t>Process, Objective &amp; Tools used for lateral move  - Rod </a:t>
            </a:r>
          </a:p>
          <a:p>
            <a:r>
              <a:rPr lang="en-US" sz="2000" dirty="0" smtClean="0"/>
              <a:t>Why is lateral movement detection important? - Rod</a:t>
            </a:r>
          </a:p>
          <a:p>
            <a:r>
              <a:rPr lang="en-US" sz="2000" dirty="0" smtClean="0"/>
              <a:t>What are behavioral profiles? What does it apply to? - Joe</a:t>
            </a:r>
          </a:p>
          <a:p>
            <a:r>
              <a:rPr lang="en-US" sz="2000" dirty="0" smtClean="0"/>
              <a:t>How do we establish assets (current available technologies) – Rod - Joe</a:t>
            </a:r>
          </a:p>
          <a:p>
            <a:r>
              <a:rPr lang="en-US" sz="2000" dirty="0" smtClean="0"/>
              <a:t>The importance of asset management – Rod - Joe</a:t>
            </a:r>
          </a:p>
          <a:p>
            <a:r>
              <a:rPr lang="en-US" sz="2000" dirty="0" smtClean="0"/>
              <a:t>Combination of assets classes to establish behavioral profiles and risk - Joe</a:t>
            </a:r>
          </a:p>
          <a:p>
            <a:r>
              <a:rPr lang="en-US" sz="2000" dirty="0" smtClean="0"/>
              <a:t>How can we automate discovery and data aggregation of DMZ assets - Joe</a:t>
            </a:r>
          </a:p>
          <a:p>
            <a:r>
              <a:rPr lang="en-US" sz="2000" dirty="0" smtClean="0"/>
              <a:t>Proof of Concept / Example – Joe - Rod</a:t>
            </a:r>
          </a:p>
          <a:p>
            <a:r>
              <a:rPr lang="en-US" sz="2000" dirty="0" smtClean="0"/>
              <a:t>Explanation of data science tools and techniques used for analysis – Joe </a:t>
            </a:r>
          </a:p>
          <a:p>
            <a:r>
              <a:rPr lang="en-US" sz="2000" dirty="0" smtClean="0"/>
              <a:t>How can this be applied to layer 4/7 data or PCAP data - Joe</a:t>
            </a:r>
          </a:p>
          <a:p>
            <a:r>
              <a:rPr lang="en-US" sz="2000" dirty="0" smtClean="0"/>
              <a:t>Conclusion  - Rod - Joe</a:t>
            </a:r>
          </a:p>
          <a:p>
            <a:endParaRPr lang="en-US" sz="1200" dirty="0" smtClean="0"/>
          </a:p>
          <a:p>
            <a:endParaRPr lang="en-US" sz="1200" dirty="0" smtClean="0"/>
          </a:p>
          <a:p>
            <a:endParaRPr lang="en-US" sz="1200" dirty="0"/>
          </a:p>
        </p:txBody>
      </p:sp>
    </p:spTree>
    <p:extLst>
      <p:ext uri="{BB962C8B-B14F-4D97-AF65-F5344CB8AC3E}">
        <p14:creationId xmlns:p14="http://schemas.microsoft.com/office/powerpoint/2010/main" val="2995294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 Resolution WORKFLOW</a:t>
            </a:r>
            <a:endParaRPr lang="en-US" dirty="0"/>
          </a:p>
        </p:txBody>
      </p:sp>
      <p:sp>
        <p:nvSpPr>
          <p:cNvPr id="4" name="Can 3"/>
          <p:cNvSpPr/>
          <p:nvPr/>
        </p:nvSpPr>
        <p:spPr>
          <a:xfrm>
            <a:off x="377554" y="1601164"/>
            <a:ext cx="745164" cy="587210"/>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DHCP</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5" name="Can 4"/>
          <p:cNvSpPr/>
          <p:nvPr/>
        </p:nvSpPr>
        <p:spPr>
          <a:xfrm>
            <a:off x="188858" y="2532173"/>
            <a:ext cx="933860" cy="489340"/>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latin typeface="+mj-lt"/>
                <a:ea typeface="+mj-ea"/>
                <a:cs typeface="+mj-cs"/>
              </a:rPr>
              <a:t>IMS/IPAM</a:t>
            </a:r>
            <a:endParaRPr kumimoji="0" lang="en-US" sz="1400" b="0" i="0" u="none" strike="noStrike" cap="none" spc="0" normalizeH="0" baseline="0" dirty="0">
              <a:ln>
                <a:noFill/>
              </a:ln>
              <a:solidFill>
                <a:srgbClr val="000000"/>
              </a:solidFill>
              <a:effectLst/>
              <a:uFillTx/>
              <a:latin typeface="+mj-lt"/>
              <a:ea typeface="+mj-ea"/>
              <a:cs typeface="+mj-cs"/>
              <a:sym typeface="Avenir Roman"/>
            </a:endParaRPr>
          </a:p>
        </p:txBody>
      </p:sp>
      <p:sp>
        <p:nvSpPr>
          <p:cNvPr id="6" name="Can 5"/>
          <p:cNvSpPr/>
          <p:nvPr/>
        </p:nvSpPr>
        <p:spPr>
          <a:xfrm>
            <a:off x="188858" y="4761530"/>
            <a:ext cx="745164" cy="58721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FW</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7" name="Can 6"/>
          <p:cNvSpPr/>
          <p:nvPr/>
        </p:nvSpPr>
        <p:spPr>
          <a:xfrm>
            <a:off x="561440" y="5464199"/>
            <a:ext cx="745164" cy="58721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Proxy</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8" name="Can 7"/>
          <p:cNvSpPr/>
          <p:nvPr/>
        </p:nvSpPr>
        <p:spPr>
          <a:xfrm>
            <a:off x="238505" y="6124883"/>
            <a:ext cx="745164" cy="58721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VPN</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9" name="Straight Arrow Connector 8"/>
          <p:cNvCxnSpPr>
            <a:stCxn id="4" idx="4"/>
          </p:cNvCxnSpPr>
          <p:nvPr/>
        </p:nvCxnSpPr>
        <p:spPr>
          <a:xfrm flipV="1">
            <a:off x="1122718" y="1805549"/>
            <a:ext cx="1262042" cy="89220"/>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10" name="Straight Arrow Connector 9"/>
          <p:cNvCxnSpPr/>
          <p:nvPr/>
        </p:nvCxnSpPr>
        <p:spPr>
          <a:xfrm flipV="1">
            <a:off x="1122718" y="2532173"/>
            <a:ext cx="1143984" cy="113283"/>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11" name="Straight Arrow Connector 10"/>
          <p:cNvCxnSpPr>
            <a:stCxn id="12" idx="4"/>
          </p:cNvCxnSpPr>
          <p:nvPr/>
        </p:nvCxnSpPr>
        <p:spPr>
          <a:xfrm flipV="1">
            <a:off x="1088840" y="3684383"/>
            <a:ext cx="603233" cy="662050"/>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
        <p:nvSpPr>
          <p:cNvPr id="12" name="Can 11"/>
          <p:cNvSpPr/>
          <p:nvPr/>
        </p:nvSpPr>
        <p:spPr>
          <a:xfrm>
            <a:off x="343676" y="4052828"/>
            <a:ext cx="745164" cy="58721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AD</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13" name="Rectangle 12"/>
          <p:cNvSpPr/>
          <p:nvPr/>
        </p:nvSpPr>
        <p:spPr>
          <a:xfrm>
            <a:off x="6097472" y="2018412"/>
            <a:ext cx="1713339"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Active ID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14" name="Rectangle 13"/>
          <p:cNvSpPr/>
          <p:nvPr/>
        </p:nvSpPr>
        <p:spPr>
          <a:xfrm>
            <a:off x="1692073" y="3250389"/>
            <a:ext cx="1713339" cy="646327"/>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ID Res Event ID Filter</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15" name="Straight Arrow Connector 14"/>
          <p:cNvCxnSpPr/>
          <p:nvPr/>
        </p:nvCxnSpPr>
        <p:spPr>
          <a:xfrm flipV="1">
            <a:off x="3405412" y="3432471"/>
            <a:ext cx="585124" cy="156210"/>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
        <p:nvSpPr>
          <p:cNvPr id="16" name="Rectangle 15"/>
          <p:cNvSpPr/>
          <p:nvPr/>
        </p:nvSpPr>
        <p:spPr>
          <a:xfrm>
            <a:off x="2384760" y="1601164"/>
            <a:ext cx="1994101"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DHCP State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17" name="Rectangle 16"/>
          <p:cNvSpPr/>
          <p:nvPr/>
        </p:nvSpPr>
        <p:spPr>
          <a:xfrm>
            <a:off x="2266702" y="2347509"/>
            <a:ext cx="1994101"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IMS State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18" name="Rectangle 17"/>
          <p:cNvSpPr/>
          <p:nvPr/>
        </p:nvSpPr>
        <p:spPr>
          <a:xfrm>
            <a:off x="3990536" y="3204225"/>
            <a:ext cx="1994101"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AD State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19" name="Straight Arrow Connector 18"/>
          <p:cNvCxnSpPr>
            <a:endCxn id="13" idx="1"/>
          </p:cNvCxnSpPr>
          <p:nvPr/>
        </p:nvCxnSpPr>
        <p:spPr>
          <a:xfrm>
            <a:off x="4378861" y="1803662"/>
            <a:ext cx="1718611" cy="337593"/>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20" name="Straight Arrow Connector 19"/>
          <p:cNvCxnSpPr/>
          <p:nvPr/>
        </p:nvCxnSpPr>
        <p:spPr>
          <a:xfrm flipV="1">
            <a:off x="4260803" y="2347509"/>
            <a:ext cx="1836669" cy="184665"/>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21" name="Straight Arrow Connector 20"/>
          <p:cNvCxnSpPr>
            <a:endCxn id="13" idx="2"/>
          </p:cNvCxnSpPr>
          <p:nvPr/>
        </p:nvCxnSpPr>
        <p:spPr>
          <a:xfrm flipV="1">
            <a:off x="5984637" y="2387740"/>
            <a:ext cx="969505" cy="1032348"/>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22" name="Straight Arrow Connector 21"/>
          <p:cNvCxnSpPr/>
          <p:nvPr/>
        </p:nvCxnSpPr>
        <p:spPr>
          <a:xfrm flipV="1">
            <a:off x="934022" y="5083856"/>
            <a:ext cx="3620030" cy="2"/>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23" name="Straight Arrow Connector 22"/>
          <p:cNvCxnSpPr/>
          <p:nvPr/>
        </p:nvCxnSpPr>
        <p:spPr>
          <a:xfrm>
            <a:off x="1306604" y="5783335"/>
            <a:ext cx="3247448" cy="0"/>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24" name="Straight Arrow Connector 23"/>
          <p:cNvCxnSpPr/>
          <p:nvPr/>
        </p:nvCxnSpPr>
        <p:spPr>
          <a:xfrm flipV="1">
            <a:off x="983669" y="6443735"/>
            <a:ext cx="3570383" cy="1"/>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25" name="Straight Arrow Connector 24"/>
          <p:cNvCxnSpPr/>
          <p:nvPr/>
        </p:nvCxnSpPr>
        <p:spPr>
          <a:xfrm>
            <a:off x="1088840" y="4363770"/>
            <a:ext cx="3465212" cy="0"/>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
        <p:nvSpPr>
          <p:cNvPr id="26" name="TextBox 25"/>
          <p:cNvSpPr txBox="1"/>
          <p:nvPr/>
        </p:nvSpPr>
        <p:spPr>
          <a:xfrm>
            <a:off x="1497106" y="4074959"/>
            <a:ext cx="1327907" cy="215444"/>
          </a:xfrm>
          <a:prstGeom prst="rect">
            <a:avLst/>
          </a:prstGeom>
          <a:noFill/>
          <a:ln>
            <a:solidFill>
              <a:schemeClr val="tx1"/>
            </a:solidFill>
          </a:ln>
        </p:spPr>
        <p:txBody>
          <a:bodyPr wrap="square" rtlCol="0">
            <a:spAutoFit/>
          </a:bodyPr>
          <a:lstStyle/>
          <a:p>
            <a:r>
              <a:rPr lang="en-US" sz="800" dirty="0" smtClean="0"/>
              <a:t>Duplicate Streams</a:t>
            </a:r>
          </a:p>
        </p:txBody>
      </p:sp>
      <p:sp>
        <p:nvSpPr>
          <p:cNvPr id="27" name="Rectangle 26"/>
          <p:cNvSpPr/>
          <p:nvPr/>
        </p:nvSpPr>
        <p:spPr>
          <a:xfrm>
            <a:off x="4554052" y="4276563"/>
            <a:ext cx="2514969" cy="2308320"/>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Identity Annotator /</a:t>
            </a:r>
          </a:p>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Normalization Engine</a:t>
            </a:r>
          </a:p>
          <a:p>
            <a:pPr marL="0" marR="0" indent="0" algn="ct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a:p>
            <a:pPr marL="0" marR="0" indent="0" algn="ctr" defTabSz="457200" rtl="0" fontAlgn="auto" latinLnBrk="1" hangingPunct="0">
              <a:lnSpc>
                <a:spcPct val="100000"/>
              </a:lnSpc>
              <a:spcBef>
                <a:spcPts val="0"/>
              </a:spcBef>
              <a:spcAft>
                <a:spcPts val="0"/>
              </a:spcAft>
              <a:buClrTx/>
              <a:buSzTx/>
              <a:buFontTx/>
              <a:buNone/>
              <a:tabLst/>
            </a:pPr>
            <a:endParaRPr lang="en-US" dirty="0" smtClean="0">
              <a:solidFill>
                <a:srgbClr val="000000"/>
              </a:solidFill>
              <a:latin typeface="+mj-lt"/>
              <a:ea typeface="+mj-ea"/>
              <a:cs typeface="+mj-cs"/>
            </a:endParaRPr>
          </a:p>
          <a:p>
            <a:pPr marL="0" marR="0" indent="0" algn="ct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a:p>
            <a:pPr marL="0" marR="0" indent="0" algn="ctr" defTabSz="457200" rtl="0" fontAlgn="auto" latinLnBrk="1" hangingPunct="0">
              <a:lnSpc>
                <a:spcPct val="100000"/>
              </a:lnSpc>
              <a:spcBef>
                <a:spcPts val="0"/>
              </a:spcBef>
              <a:spcAft>
                <a:spcPts val="0"/>
              </a:spcAft>
              <a:buClrTx/>
              <a:buSzTx/>
              <a:buFontTx/>
              <a:buNone/>
              <a:tabLst/>
            </a:pPr>
            <a:endParaRPr lang="en-US" dirty="0" smtClean="0">
              <a:solidFill>
                <a:srgbClr val="000000"/>
              </a:solidFill>
              <a:latin typeface="+mj-lt"/>
              <a:ea typeface="+mj-ea"/>
              <a:cs typeface="+mj-cs"/>
            </a:endParaRPr>
          </a:p>
          <a:p>
            <a:pPr marL="0" marR="0" indent="0" algn="ct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a:p>
            <a:pPr marL="0" marR="0" indent="0" algn="ct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28" name="Straight Arrow Connector 27"/>
          <p:cNvCxnSpPr>
            <a:endCxn id="13" idx="2"/>
          </p:cNvCxnSpPr>
          <p:nvPr/>
        </p:nvCxnSpPr>
        <p:spPr>
          <a:xfrm flipV="1">
            <a:off x="5829655" y="2387740"/>
            <a:ext cx="1124487" cy="1899702"/>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7069021" y="5348742"/>
            <a:ext cx="741790" cy="0"/>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
        <p:nvSpPr>
          <p:cNvPr id="30" name="Rectangle 29"/>
          <p:cNvSpPr/>
          <p:nvPr/>
        </p:nvSpPr>
        <p:spPr>
          <a:xfrm>
            <a:off x="7781503" y="5202592"/>
            <a:ext cx="1135321" cy="246217"/>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Algorithms</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31" name="TextBox 30"/>
          <p:cNvSpPr txBox="1"/>
          <p:nvPr/>
        </p:nvSpPr>
        <p:spPr>
          <a:xfrm>
            <a:off x="7020305" y="3346165"/>
            <a:ext cx="2123695" cy="707886"/>
          </a:xfrm>
          <a:prstGeom prst="rect">
            <a:avLst/>
          </a:prstGeom>
          <a:noFill/>
          <a:ln>
            <a:solidFill>
              <a:schemeClr val="tx1"/>
            </a:solidFill>
          </a:ln>
        </p:spPr>
        <p:txBody>
          <a:bodyPr wrap="square" rtlCol="0">
            <a:spAutoFit/>
          </a:bodyPr>
          <a:lstStyle/>
          <a:p>
            <a:r>
              <a:rPr lang="en-US" sz="800" dirty="0" smtClean="0"/>
              <a:t>Similar to SQL’s </a:t>
            </a:r>
            <a:r>
              <a:rPr lang="en-US" sz="800" dirty="0" err="1" smtClean="0"/>
              <a:t>Coallase</a:t>
            </a:r>
            <a:r>
              <a:rPr lang="en-US" sz="800" dirty="0" smtClean="0"/>
              <a:t>:</a:t>
            </a:r>
          </a:p>
          <a:p>
            <a:endParaRPr lang="en-US" sz="800" dirty="0"/>
          </a:p>
          <a:p>
            <a:r>
              <a:rPr lang="en-US" sz="800" dirty="0" smtClean="0"/>
              <a:t>Username = select </a:t>
            </a:r>
            <a:r>
              <a:rPr lang="en-US" sz="800" dirty="0" err="1" smtClean="0"/>
              <a:t>coallesce</a:t>
            </a:r>
            <a:r>
              <a:rPr lang="en-US" sz="800" dirty="0" smtClean="0"/>
              <a:t>(</a:t>
            </a:r>
            <a:r>
              <a:rPr lang="en-US" sz="800" dirty="0" err="1" smtClean="0"/>
              <a:t>user_name</a:t>
            </a:r>
            <a:r>
              <a:rPr lang="en-US" sz="800" dirty="0" smtClean="0"/>
              <a:t>, hostname, IP) from </a:t>
            </a:r>
            <a:r>
              <a:rPr lang="en-US" sz="800" dirty="0" err="1" smtClean="0"/>
              <a:t>Active_ID_Table</a:t>
            </a:r>
            <a:r>
              <a:rPr lang="en-US" sz="800" dirty="0" smtClean="0"/>
              <a:t> where IP = ‘10.10.100.23)</a:t>
            </a:r>
          </a:p>
        </p:txBody>
      </p:sp>
      <p:cxnSp>
        <p:nvCxnSpPr>
          <p:cNvPr id="32" name="Straight Arrow Connector 31"/>
          <p:cNvCxnSpPr>
            <a:stCxn id="13" idx="2"/>
            <a:endCxn id="31" idx="0"/>
          </p:cNvCxnSpPr>
          <p:nvPr/>
        </p:nvCxnSpPr>
        <p:spPr>
          <a:xfrm>
            <a:off x="6954142" y="2387740"/>
            <a:ext cx="1128011" cy="958425"/>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56140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0"/>
            <a:ext cx="8229600" cy="1143000"/>
          </a:xfrm>
        </p:spPr>
        <p:txBody>
          <a:bodyPr/>
          <a:lstStyle/>
          <a:p>
            <a:r>
              <a:rPr lang="en-US" sz="3600" dirty="0" smtClean="0"/>
              <a:t>ETL Online Mode: Raw Individual Streams</a:t>
            </a:r>
            <a:endParaRPr lang="en-US" sz="3600" dirty="0"/>
          </a:p>
        </p:txBody>
      </p:sp>
      <p:sp>
        <p:nvSpPr>
          <p:cNvPr id="36" name="Text Placeholder 2"/>
          <p:cNvSpPr>
            <a:spLocks noGrp="1"/>
          </p:cNvSpPr>
          <p:nvPr>
            <p:ph sz="quarter" idx="14"/>
          </p:nvPr>
        </p:nvSpPr>
        <p:spPr>
          <a:xfrm>
            <a:off x="1983605" y="3593210"/>
            <a:ext cx="6524338" cy="2564561"/>
          </a:xfrm>
        </p:spPr>
        <p:txBody>
          <a:bodyPr>
            <a:normAutofit fontScale="25000" lnSpcReduction="20000"/>
          </a:bodyPr>
          <a:lstStyle/>
          <a:p>
            <a:pPr marL="0" indent="0">
              <a:buNone/>
            </a:pPr>
            <a:r>
              <a:rPr lang="en-US" sz="9600" dirty="0" smtClean="0"/>
              <a:t>Incremental load:  Prioritizing updates to state table in real time</a:t>
            </a:r>
          </a:p>
          <a:p>
            <a:pPr marL="742950" indent="-742950">
              <a:lnSpc>
                <a:spcPct val="70000"/>
              </a:lnSpc>
              <a:buFont typeface="+mj-lt"/>
              <a:buAutoNum type="arabicPeriod"/>
            </a:pPr>
            <a:endParaRPr lang="en-US" sz="9600" b="0" dirty="0" smtClean="0"/>
          </a:p>
          <a:p>
            <a:pPr marL="1017271" lvl="1" indent="-742950">
              <a:buFont typeface="+mj-lt"/>
              <a:buAutoNum type="arabicPeriod"/>
            </a:pPr>
            <a:r>
              <a:rPr lang="en-US" sz="9600" b="0" dirty="0" smtClean="0"/>
              <a:t>Assign priority to data streams for automated ETL of daily/weekly/incremental updates</a:t>
            </a:r>
          </a:p>
          <a:p>
            <a:pPr marL="1017271" lvl="1" indent="-742950">
              <a:buFont typeface="+mj-lt"/>
              <a:buAutoNum type="arabicPeriod"/>
            </a:pPr>
            <a:r>
              <a:rPr lang="en-US" sz="9600" b="0" dirty="0" smtClean="0"/>
              <a:t>Update Active ID Table before any other workflow task begins</a:t>
            </a:r>
          </a:p>
          <a:p>
            <a:pPr lvl="1"/>
            <a:endParaRPr lang="en-US" b="0" dirty="0"/>
          </a:p>
        </p:txBody>
      </p:sp>
      <p:sp>
        <p:nvSpPr>
          <p:cNvPr id="4" name="Can 3"/>
          <p:cNvSpPr/>
          <p:nvPr/>
        </p:nvSpPr>
        <p:spPr>
          <a:xfrm>
            <a:off x="301752" y="1097152"/>
            <a:ext cx="745164" cy="587210"/>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DHCP</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5" name="Can 4"/>
          <p:cNvSpPr/>
          <p:nvPr/>
        </p:nvSpPr>
        <p:spPr>
          <a:xfrm>
            <a:off x="113056" y="2028161"/>
            <a:ext cx="933860" cy="489340"/>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latin typeface="+mj-lt"/>
                <a:ea typeface="+mj-ea"/>
                <a:cs typeface="+mj-cs"/>
              </a:rPr>
              <a:t>IMS/IPAM</a:t>
            </a:r>
            <a:endParaRPr kumimoji="0" lang="en-US" sz="1400" b="0" i="0" u="none" strike="noStrike" cap="none" spc="0" normalizeH="0" baseline="0" dirty="0">
              <a:ln>
                <a:noFill/>
              </a:ln>
              <a:solidFill>
                <a:srgbClr val="000000"/>
              </a:solidFill>
              <a:effectLst/>
              <a:uFillTx/>
              <a:latin typeface="+mj-lt"/>
              <a:ea typeface="+mj-ea"/>
              <a:cs typeface="+mj-cs"/>
              <a:sym typeface="Avenir Roman"/>
            </a:endParaRPr>
          </a:p>
        </p:txBody>
      </p:sp>
      <p:sp>
        <p:nvSpPr>
          <p:cNvPr id="7" name="Can 6"/>
          <p:cNvSpPr/>
          <p:nvPr/>
        </p:nvSpPr>
        <p:spPr>
          <a:xfrm>
            <a:off x="113056" y="4257518"/>
            <a:ext cx="745164" cy="58721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FW</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8" name="Can 7"/>
          <p:cNvSpPr/>
          <p:nvPr/>
        </p:nvSpPr>
        <p:spPr>
          <a:xfrm>
            <a:off x="485638" y="4960187"/>
            <a:ext cx="745164" cy="58721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Proxy</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9" name="Can 8"/>
          <p:cNvSpPr/>
          <p:nvPr/>
        </p:nvSpPr>
        <p:spPr>
          <a:xfrm>
            <a:off x="162703" y="5620871"/>
            <a:ext cx="745164" cy="58721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VPN</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11" name="Straight Arrow Connector 10"/>
          <p:cNvCxnSpPr>
            <a:stCxn id="4" idx="4"/>
          </p:cNvCxnSpPr>
          <p:nvPr/>
        </p:nvCxnSpPr>
        <p:spPr>
          <a:xfrm flipV="1">
            <a:off x="1046916" y="1301537"/>
            <a:ext cx="1262042" cy="89220"/>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flipV="1">
            <a:off x="1046916" y="2028161"/>
            <a:ext cx="1143984" cy="113283"/>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14" name="Straight Arrow Connector 13"/>
          <p:cNvCxnSpPr/>
          <p:nvPr/>
        </p:nvCxnSpPr>
        <p:spPr>
          <a:xfrm flipV="1">
            <a:off x="1013038" y="3180370"/>
            <a:ext cx="603233" cy="646141"/>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
        <p:nvSpPr>
          <p:cNvPr id="24" name="Can 23"/>
          <p:cNvSpPr/>
          <p:nvPr/>
        </p:nvSpPr>
        <p:spPr>
          <a:xfrm>
            <a:off x="267874" y="3548816"/>
            <a:ext cx="745164" cy="58721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AD</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33" name="Rectangle 32"/>
          <p:cNvSpPr/>
          <p:nvPr/>
        </p:nvSpPr>
        <p:spPr>
          <a:xfrm>
            <a:off x="6021670" y="1514400"/>
            <a:ext cx="1713339"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Active ID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39" name="Rectangle 38"/>
          <p:cNvSpPr/>
          <p:nvPr/>
        </p:nvSpPr>
        <p:spPr>
          <a:xfrm>
            <a:off x="1616271" y="2746377"/>
            <a:ext cx="1713339" cy="646327"/>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ID Res Event ID Filter</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41" name="Straight Arrow Connector 40"/>
          <p:cNvCxnSpPr/>
          <p:nvPr/>
        </p:nvCxnSpPr>
        <p:spPr>
          <a:xfrm flipV="1">
            <a:off x="3329610" y="2928459"/>
            <a:ext cx="585124" cy="156210"/>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
        <p:nvSpPr>
          <p:cNvPr id="51" name="Rectangle 50"/>
          <p:cNvSpPr/>
          <p:nvPr/>
        </p:nvSpPr>
        <p:spPr>
          <a:xfrm>
            <a:off x="2308958" y="1097152"/>
            <a:ext cx="1994101"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DHCP State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52" name="Rectangle 51"/>
          <p:cNvSpPr/>
          <p:nvPr/>
        </p:nvSpPr>
        <p:spPr>
          <a:xfrm>
            <a:off x="2190900" y="1843497"/>
            <a:ext cx="1994101"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IMS State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59" name="Rectangle 58"/>
          <p:cNvSpPr/>
          <p:nvPr/>
        </p:nvSpPr>
        <p:spPr>
          <a:xfrm>
            <a:off x="3914734" y="2700213"/>
            <a:ext cx="1994101"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AD State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61" name="Straight Arrow Connector 60"/>
          <p:cNvCxnSpPr>
            <a:endCxn id="33" idx="1"/>
          </p:cNvCxnSpPr>
          <p:nvPr/>
        </p:nvCxnSpPr>
        <p:spPr>
          <a:xfrm>
            <a:off x="4303059" y="1299650"/>
            <a:ext cx="1718611" cy="337593"/>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63" name="Straight Arrow Connector 62"/>
          <p:cNvCxnSpPr/>
          <p:nvPr/>
        </p:nvCxnSpPr>
        <p:spPr>
          <a:xfrm flipV="1">
            <a:off x="4185001" y="1843497"/>
            <a:ext cx="1836669" cy="184665"/>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65" name="Straight Arrow Connector 64"/>
          <p:cNvCxnSpPr>
            <a:endCxn id="33" idx="2"/>
          </p:cNvCxnSpPr>
          <p:nvPr/>
        </p:nvCxnSpPr>
        <p:spPr>
          <a:xfrm flipV="1">
            <a:off x="5908835" y="1883728"/>
            <a:ext cx="969505" cy="1032348"/>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61039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07"/>
            <a:ext cx="8229600" cy="1143000"/>
          </a:xfrm>
        </p:spPr>
        <p:txBody>
          <a:bodyPr/>
          <a:lstStyle/>
          <a:p>
            <a:r>
              <a:rPr lang="en-US" sz="3600" dirty="0" smtClean="0"/>
              <a:t>ETL Online Mode: Raw Individual Streams</a:t>
            </a:r>
            <a:endParaRPr lang="en-US" sz="3600" dirty="0"/>
          </a:p>
        </p:txBody>
      </p:sp>
      <p:sp>
        <p:nvSpPr>
          <p:cNvPr id="4" name="Can 3"/>
          <p:cNvSpPr/>
          <p:nvPr/>
        </p:nvSpPr>
        <p:spPr>
          <a:xfrm>
            <a:off x="301752" y="1097152"/>
            <a:ext cx="745164" cy="587210"/>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DHCP</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11" name="Straight Arrow Connector 10"/>
          <p:cNvCxnSpPr>
            <a:stCxn id="4" idx="4"/>
            <a:endCxn id="51" idx="0"/>
          </p:cNvCxnSpPr>
          <p:nvPr/>
        </p:nvCxnSpPr>
        <p:spPr>
          <a:xfrm>
            <a:off x="1046916" y="1390757"/>
            <a:ext cx="495888" cy="640563"/>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14" name="Straight Arrow Connector 13"/>
          <p:cNvCxnSpPr/>
          <p:nvPr/>
        </p:nvCxnSpPr>
        <p:spPr>
          <a:xfrm flipV="1">
            <a:off x="939571" y="4975232"/>
            <a:ext cx="340851" cy="898054"/>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
        <p:nvSpPr>
          <p:cNvPr id="24" name="Can 23"/>
          <p:cNvSpPr/>
          <p:nvPr/>
        </p:nvSpPr>
        <p:spPr>
          <a:xfrm>
            <a:off x="194407" y="5595589"/>
            <a:ext cx="745164" cy="58721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AD</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39" name="Rectangle 38"/>
          <p:cNvSpPr/>
          <p:nvPr/>
        </p:nvSpPr>
        <p:spPr>
          <a:xfrm>
            <a:off x="686134" y="4328905"/>
            <a:ext cx="1713339" cy="646327"/>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ID Res Event ID Filter</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41" name="Straight Arrow Connector 40"/>
          <p:cNvCxnSpPr>
            <a:endCxn id="59" idx="0"/>
          </p:cNvCxnSpPr>
          <p:nvPr/>
        </p:nvCxnSpPr>
        <p:spPr>
          <a:xfrm>
            <a:off x="1784195" y="4975232"/>
            <a:ext cx="618668" cy="221999"/>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
        <p:nvSpPr>
          <p:cNvPr id="51" name="Rectangle 50"/>
          <p:cNvSpPr/>
          <p:nvPr/>
        </p:nvSpPr>
        <p:spPr>
          <a:xfrm>
            <a:off x="545753" y="2031320"/>
            <a:ext cx="1994101"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DHCP State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59" name="Rectangle 58"/>
          <p:cNvSpPr/>
          <p:nvPr/>
        </p:nvSpPr>
        <p:spPr>
          <a:xfrm>
            <a:off x="1542803" y="5197231"/>
            <a:ext cx="1720120" cy="369328"/>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mj-lt"/>
                <a:ea typeface="+mj-ea"/>
                <a:cs typeface="+mj-cs"/>
              </a:rPr>
              <a:t>AD State Table</a:t>
            </a:r>
            <a:endParaRPr kumimoji="0" 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85" name="TextBox 84"/>
          <p:cNvSpPr txBox="1"/>
          <p:nvPr/>
        </p:nvSpPr>
        <p:spPr>
          <a:xfrm>
            <a:off x="48698" y="3018657"/>
            <a:ext cx="1996435" cy="707886"/>
          </a:xfrm>
          <a:prstGeom prst="rect">
            <a:avLst/>
          </a:prstGeom>
          <a:noFill/>
          <a:ln>
            <a:solidFill>
              <a:schemeClr val="tx1"/>
            </a:solidFill>
          </a:ln>
        </p:spPr>
        <p:txBody>
          <a:bodyPr wrap="square" rtlCol="0">
            <a:spAutoFit/>
          </a:bodyPr>
          <a:lstStyle/>
          <a:p>
            <a:r>
              <a:rPr lang="en-US" sz="800" dirty="0" smtClean="0"/>
              <a:t>1. Drop all tuples not containing Event ID = 673, </a:t>
            </a:r>
            <a:r>
              <a:rPr lang="en-US" sz="800" dirty="0" err="1" smtClean="0"/>
              <a:t>EventID</a:t>
            </a:r>
            <a:r>
              <a:rPr lang="en-US" sz="800" dirty="0" smtClean="0"/>
              <a:t> = 4663</a:t>
            </a:r>
          </a:p>
          <a:p>
            <a:r>
              <a:rPr lang="en-US" sz="800" dirty="0" smtClean="0"/>
              <a:t>2. ID data extractor for keeping only key data points necessary for AD State table</a:t>
            </a:r>
          </a:p>
        </p:txBody>
      </p:sp>
      <p:cxnSp>
        <p:nvCxnSpPr>
          <p:cNvPr id="86" name="Straight Arrow Connector 85"/>
          <p:cNvCxnSpPr>
            <a:stCxn id="39" idx="0"/>
            <a:endCxn id="85" idx="2"/>
          </p:cNvCxnSpPr>
          <p:nvPr/>
        </p:nvCxnSpPr>
        <p:spPr>
          <a:xfrm flipH="1" flipV="1">
            <a:off x="1046916" y="3726543"/>
            <a:ext cx="495888" cy="602362"/>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8" name="Straight Connector 7"/>
          <p:cNvCxnSpPr/>
          <p:nvPr/>
        </p:nvCxnSpPr>
        <p:spPr>
          <a:xfrm flipV="1">
            <a:off x="2539855" y="1097152"/>
            <a:ext cx="821763" cy="934168"/>
          </a:xfrm>
          <a:prstGeom prst="line">
            <a:avLst/>
          </a:prstGeom>
          <a:noFill/>
          <a:ln w="25400" cap="flat">
            <a:solidFill>
              <a:srgbClr val="D16349"/>
            </a:solidFill>
            <a:prstDash val="solid"/>
            <a:bevel/>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19" name="Straight Connector 18"/>
          <p:cNvCxnSpPr/>
          <p:nvPr/>
        </p:nvCxnSpPr>
        <p:spPr>
          <a:xfrm flipH="1" flipV="1">
            <a:off x="2539854" y="2400648"/>
            <a:ext cx="821764" cy="1066418"/>
          </a:xfrm>
          <a:prstGeom prst="line">
            <a:avLst/>
          </a:prstGeom>
          <a:noFill/>
          <a:ln w="25400" cap="flat">
            <a:solidFill>
              <a:srgbClr val="D16349"/>
            </a:solidFill>
            <a:prstDash val="solid"/>
            <a:bevel/>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graphicFrame>
        <p:nvGraphicFramePr>
          <p:cNvPr id="12" name="Table 11"/>
          <p:cNvGraphicFramePr>
            <a:graphicFrameLocks noGrp="1"/>
          </p:cNvGraphicFramePr>
          <p:nvPr>
            <p:extLst>
              <p:ext uri="{D42A27DB-BD31-4B8C-83A1-F6EECF244321}">
                <p14:modId xmlns:p14="http://schemas.microsoft.com/office/powerpoint/2010/main" val="1998444381"/>
              </p:ext>
            </p:extLst>
          </p:nvPr>
        </p:nvGraphicFramePr>
        <p:xfrm>
          <a:off x="3361618" y="945590"/>
          <a:ext cx="5092700" cy="2600640"/>
        </p:xfrm>
        <a:graphic>
          <a:graphicData uri="http://schemas.openxmlformats.org/drawingml/2006/table">
            <a:tbl>
              <a:tblPr/>
              <a:tblGrid>
                <a:gridCol w="990600"/>
                <a:gridCol w="1422400"/>
                <a:gridCol w="1193800"/>
                <a:gridCol w="1485900"/>
              </a:tblGrid>
              <a:tr h="216720">
                <a:tc>
                  <a:txBody>
                    <a:bodyPr/>
                    <a:lstStyle/>
                    <a:p>
                      <a:pPr algn="l" fontAlgn="b"/>
                      <a:r>
                        <a:rPr lang="en-US" sz="1200" b="0" i="0" u="none" strike="noStrike" dirty="0" err="1">
                          <a:solidFill>
                            <a:srgbClr val="FFFFFF"/>
                          </a:solidFill>
                          <a:effectLst/>
                          <a:latin typeface="Calibri"/>
                        </a:rPr>
                        <a:t>IP_Address</a:t>
                      </a:r>
                      <a:endParaRPr lang="en-US" sz="1200" b="0" i="0" u="none" strike="noStrike" dirty="0">
                        <a:solidFill>
                          <a:srgbClr val="FFFFFF"/>
                        </a:solidFill>
                        <a:effectLst/>
                        <a:latin typeface="Calibri"/>
                      </a:endParaRPr>
                    </a:p>
                  </a:txBody>
                  <a:tcPr marL="12700" marR="12700" marT="12700" marB="0" anchor="b">
                    <a:lnL>
                      <a:noFill/>
                    </a:lnL>
                    <a:lnR>
                      <a:noFill/>
                    </a:lnR>
                    <a:lnT>
                      <a:noFill/>
                    </a:lnT>
                    <a:lnB>
                      <a:noFill/>
                    </a:lnB>
                    <a:solidFill>
                      <a:srgbClr val="F79646"/>
                    </a:solidFill>
                  </a:tcPr>
                </a:tc>
                <a:tc>
                  <a:txBody>
                    <a:bodyPr/>
                    <a:lstStyle/>
                    <a:p>
                      <a:pPr algn="l" fontAlgn="b"/>
                      <a:r>
                        <a:rPr lang="en-US" sz="1200" b="0" i="0" u="none" strike="noStrike">
                          <a:solidFill>
                            <a:srgbClr val="FFFFFF"/>
                          </a:solidFill>
                          <a:effectLst/>
                          <a:latin typeface="Calibri"/>
                        </a:rPr>
                        <a:t>Hostname</a:t>
                      </a:r>
                    </a:p>
                  </a:txBody>
                  <a:tcPr marL="12700" marR="12700" marT="12700" marB="0" anchor="b">
                    <a:lnL>
                      <a:noFill/>
                    </a:lnL>
                    <a:lnR>
                      <a:noFill/>
                    </a:lnR>
                    <a:lnT>
                      <a:noFill/>
                    </a:lnT>
                    <a:lnB>
                      <a:noFill/>
                    </a:lnB>
                    <a:solidFill>
                      <a:srgbClr val="F79646"/>
                    </a:solidFill>
                  </a:tcPr>
                </a:tc>
                <a:tc>
                  <a:txBody>
                    <a:bodyPr/>
                    <a:lstStyle/>
                    <a:p>
                      <a:pPr algn="l" fontAlgn="b"/>
                      <a:r>
                        <a:rPr lang="en-US" sz="1200" b="0" i="0" u="none" strike="noStrike">
                          <a:solidFill>
                            <a:srgbClr val="FFFFFF"/>
                          </a:solidFill>
                          <a:effectLst/>
                          <a:latin typeface="Calibri"/>
                        </a:rPr>
                        <a:t>MAC</a:t>
                      </a:r>
                    </a:p>
                  </a:txBody>
                  <a:tcPr marL="12700" marR="12700" marT="12700" marB="0" anchor="b">
                    <a:lnL>
                      <a:noFill/>
                    </a:lnL>
                    <a:lnR>
                      <a:noFill/>
                    </a:lnR>
                    <a:lnT>
                      <a:noFill/>
                    </a:lnT>
                    <a:lnB>
                      <a:noFill/>
                    </a:lnB>
                    <a:solidFill>
                      <a:srgbClr val="F79646"/>
                    </a:solidFill>
                  </a:tcPr>
                </a:tc>
                <a:tc>
                  <a:txBody>
                    <a:bodyPr/>
                    <a:lstStyle/>
                    <a:p>
                      <a:pPr algn="l" fontAlgn="b"/>
                      <a:r>
                        <a:rPr lang="en-US" sz="1200" b="0" i="0" u="none" strike="noStrike">
                          <a:solidFill>
                            <a:srgbClr val="FFFFFF"/>
                          </a:solidFill>
                          <a:effectLst/>
                          <a:latin typeface="Calibri"/>
                        </a:rPr>
                        <a:t>LastLease_Timestamp</a:t>
                      </a:r>
                    </a:p>
                  </a:txBody>
                  <a:tcPr marL="12700" marR="12700" marT="12700" marB="0" anchor="b">
                    <a:lnL>
                      <a:noFill/>
                    </a:lnL>
                    <a:lnR>
                      <a:noFill/>
                    </a:lnR>
                    <a:lnT>
                      <a:noFill/>
                    </a:lnT>
                    <a:lnB>
                      <a:noFill/>
                    </a:lnB>
                    <a:solidFill>
                      <a:srgbClr val="F79646"/>
                    </a:solidFill>
                  </a:tcPr>
                </a:tc>
              </a:tr>
              <a:tr h="216720">
                <a:tc>
                  <a:txBody>
                    <a:bodyPr/>
                    <a:lstStyle/>
                    <a:p>
                      <a:pPr algn="l" fontAlgn="b"/>
                      <a:r>
                        <a:rPr lang="en-US" sz="1200" b="0" i="0" u="none" strike="noStrike">
                          <a:solidFill>
                            <a:srgbClr val="000000"/>
                          </a:solidFill>
                          <a:effectLst/>
                          <a:latin typeface="Calibri"/>
                        </a:rPr>
                        <a:t>10.10.50.25</a:t>
                      </a: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dirty="0" err="1" smtClean="0">
                          <a:solidFill>
                            <a:srgbClr val="000000"/>
                          </a:solidFill>
                          <a:effectLst/>
                          <a:latin typeface="Calibri"/>
                        </a:rPr>
                        <a:t>dave.eng.acme.com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a:solidFill>
                            <a:srgbClr val="000000"/>
                          </a:solidFill>
                          <a:effectLst/>
                          <a:latin typeface="Calibri"/>
                        </a:rPr>
                        <a:t>58:5c:35:c3:6e:a4</a:t>
                      </a: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a:solidFill>
                            <a:srgbClr val="000000"/>
                          </a:solidFill>
                          <a:effectLst/>
                          <a:latin typeface="Calibri"/>
                        </a:rPr>
                        <a:t>2014-03-10T13:00:00</a:t>
                      </a:r>
                    </a:p>
                  </a:txBody>
                  <a:tcPr marL="12700" marR="12700" marT="12700" marB="0" anchor="b">
                    <a:lnL>
                      <a:noFill/>
                    </a:lnL>
                    <a:lnR>
                      <a:noFill/>
                    </a:lnR>
                    <a:lnT>
                      <a:noFill/>
                    </a:lnT>
                    <a:lnB>
                      <a:noFill/>
                    </a:lnB>
                    <a:solidFill>
                      <a:srgbClr val="B7DEE8"/>
                    </a:solidFill>
                  </a:tcPr>
                </a:tc>
              </a:tr>
              <a:tr h="216720">
                <a:tc>
                  <a:txBody>
                    <a:bodyPr/>
                    <a:lstStyle/>
                    <a:p>
                      <a:pPr algn="l" fontAlgn="b"/>
                      <a:r>
                        <a:rPr lang="en-US" sz="1200" b="0" i="0" u="none" strike="noStrike">
                          <a:solidFill>
                            <a:srgbClr val="000000"/>
                          </a:solidFill>
                          <a:effectLst/>
                          <a:latin typeface="Calibri"/>
                        </a:rPr>
                        <a:t>10.10.50.25</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dirty="0" err="1" smtClean="0">
                          <a:solidFill>
                            <a:srgbClr val="000000"/>
                          </a:solidFill>
                          <a:effectLst/>
                          <a:latin typeface="Calibri"/>
                        </a:rPr>
                        <a:t>dave.eng.acme.com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58:5c:35:c3:6e:a4</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2014-03-10T14:00:00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200" b="0" i="0" u="none" strike="noStrike">
                          <a:solidFill>
                            <a:srgbClr val="000000"/>
                          </a:solidFill>
                          <a:effectLst/>
                          <a:latin typeface="Calibri"/>
                        </a:rPr>
                        <a:t>10.10.50.25</a:t>
                      </a: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dirty="0" err="1" smtClean="0">
                          <a:solidFill>
                            <a:srgbClr val="000000"/>
                          </a:solidFill>
                          <a:effectLst/>
                          <a:latin typeface="Calibri"/>
                        </a:rPr>
                        <a:t>dave.eng.acme.com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a:solidFill>
                            <a:srgbClr val="000000"/>
                          </a:solidFill>
                          <a:effectLst/>
                          <a:latin typeface="Calibri"/>
                        </a:rPr>
                        <a:t>58:5c:35:c3:6e:a4</a:t>
                      </a: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a:solidFill>
                            <a:srgbClr val="000000"/>
                          </a:solidFill>
                          <a:effectLst/>
                          <a:latin typeface="Calibri"/>
                        </a:rPr>
                        <a:t>2014-03-10T22:30:00</a:t>
                      </a:r>
                    </a:p>
                  </a:txBody>
                  <a:tcPr marL="12700" marR="12700" marT="12700" marB="0" anchor="b">
                    <a:lnL>
                      <a:noFill/>
                    </a:lnL>
                    <a:lnR>
                      <a:noFill/>
                    </a:lnR>
                    <a:lnT>
                      <a:noFill/>
                    </a:lnT>
                    <a:lnB>
                      <a:noFill/>
                    </a:lnB>
                    <a:solidFill>
                      <a:srgbClr val="B7DEE8"/>
                    </a:solidFill>
                  </a:tcPr>
                </a:tc>
              </a:tr>
              <a:tr h="216720">
                <a:tc>
                  <a:txBody>
                    <a:bodyPr/>
                    <a:lstStyle/>
                    <a:p>
                      <a:pPr algn="l" fontAlgn="b"/>
                      <a:r>
                        <a:rPr lang="en-US" sz="1200" b="0" i="0" u="none" strike="noStrike">
                          <a:solidFill>
                            <a:srgbClr val="000000"/>
                          </a:solidFill>
                          <a:effectLst/>
                          <a:latin typeface="Calibri"/>
                        </a:rPr>
                        <a:t>10.10.50.25</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dirty="0" err="1" smtClean="0">
                          <a:solidFill>
                            <a:srgbClr val="000000"/>
                          </a:solidFill>
                          <a:effectLst/>
                          <a:latin typeface="Calibri"/>
                        </a:rPr>
                        <a:t>dave.eng.acme.com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58:5c:35:c3:6e:a4</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2014-03-11T09:00:00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200" b="0" i="0" u="none" strike="noStrike">
                          <a:solidFill>
                            <a:srgbClr val="000000"/>
                          </a:solidFill>
                          <a:effectLst/>
                          <a:latin typeface="Calibri"/>
                        </a:rPr>
                        <a:t>10.100.1.23</a:t>
                      </a:r>
                    </a:p>
                  </a:txBody>
                  <a:tcPr marL="12700" marR="12700" marT="12700" marB="0" anchor="b">
                    <a:lnL>
                      <a:noFill/>
                    </a:lnL>
                    <a:lnR>
                      <a:noFill/>
                    </a:lnR>
                    <a:lnT>
                      <a:noFill/>
                    </a:lnT>
                    <a:lnB>
                      <a:noFill/>
                    </a:lnB>
                    <a:solidFill>
                      <a:srgbClr val="FFFF00"/>
                    </a:solidFill>
                  </a:tcPr>
                </a:tc>
                <a:tc>
                  <a:txBody>
                    <a:bodyPr/>
                    <a:lstStyle/>
                    <a:p>
                      <a:pPr algn="l" fontAlgn="b"/>
                      <a:r>
                        <a:rPr lang="en-US" sz="1200" b="0" i="0" u="none" strike="noStrike" dirty="0" err="1" smtClean="0">
                          <a:solidFill>
                            <a:srgbClr val="000000"/>
                          </a:solidFill>
                          <a:effectLst/>
                          <a:latin typeface="Calibri"/>
                        </a:rPr>
                        <a:t>dave.eng.acme.com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00"/>
                    </a:solidFill>
                  </a:tcPr>
                </a:tc>
                <a:tc>
                  <a:txBody>
                    <a:bodyPr/>
                    <a:lstStyle/>
                    <a:p>
                      <a:pPr algn="l" fontAlgn="b"/>
                      <a:r>
                        <a:rPr lang="en-US" sz="1200" b="0" i="0" u="none" strike="noStrike">
                          <a:solidFill>
                            <a:srgbClr val="000000"/>
                          </a:solidFill>
                          <a:effectLst/>
                          <a:latin typeface="Calibri"/>
                        </a:rPr>
                        <a:t>58:5c:35:c3:6e:a4</a:t>
                      </a:r>
                    </a:p>
                  </a:txBody>
                  <a:tcPr marL="12700" marR="12700" marT="12700" marB="0" anchor="b">
                    <a:lnL>
                      <a:noFill/>
                    </a:lnL>
                    <a:lnR>
                      <a:noFill/>
                    </a:lnR>
                    <a:lnT>
                      <a:noFill/>
                    </a:lnT>
                    <a:lnB>
                      <a:noFill/>
                    </a:lnB>
                    <a:solidFill>
                      <a:srgbClr val="FFFF00"/>
                    </a:solidFill>
                  </a:tcPr>
                </a:tc>
                <a:tc>
                  <a:txBody>
                    <a:bodyPr/>
                    <a:lstStyle/>
                    <a:p>
                      <a:pPr algn="l" fontAlgn="b"/>
                      <a:r>
                        <a:rPr lang="en-US" sz="1200" b="0" i="0" u="none" strike="noStrike">
                          <a:solidFill>
                            <a:srgbClr val="000000"/>
                          </a:solidFill>
                          <a:effectLst/>
                          <a:latin typeface="Calibri"/>
                        </a:rPr>
                        <a:t>2014-03-11T14:00:00</a:t>
                      </a:r>
                    </a:p>
                  </a:txBody>
                  <a:tcPr marL="12700" marR="12700" marT="12700" marB="0" anchor="b">
                    <a:lnL>
                      <a:noFill/>
                    </a:lnL>
                    <a:lnR>
                      <a:noFill/>
                    </a:lnR>
                    <a:lnT>
                      <a:noFill/>
                    </a:lnT>
                    <a:lnB>
                      <a:noFill/>
                    </a:lnB>
                    <a:solidFill>
                      <a:srgbClr val="FFFF00"/>
                    </a:solidFill>
                  </a:tcPr>
                </a:tc>
              </a:tr>
              <a:tr h="216720">
                <a:tc>
                  <a:txBody>
                    <a:bodyPr/>
                    <a:lstStyle/>
                    <a:p>
                      <a:pPr algn="l" fontAlgn="b"/>
                      <a:r>
                        <a:rPr lang="en-US" sz="1200" b="0" i="0" u="none" strike="noStrike">
                          <a:solidFill>
                            <a:srgbClr val="000000"/>
                          </a:solidFill>
                          <a:effectLst/>
                          <a:latin typeface="Calibri"/>
                        </a:rPr>
                        <a:t>10.5.12.2</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dirty="0" err="1" smtClean="0">
                          <a:solidFill>
                            <a:srgbClr val="000000"/>
                          </a:solidFill>
                          <a:effectLst/>
                          <a:latin typeface="Calibri"/>
                        </a:rPr>
                        <a:t>scott.hr.acme.com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12:3a:74:b2:6a:22</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2014-03-10T10:00:00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200" b="0" i="0" u="none" strike="noStrike">
                          <a:solidFill>
                            <a:srgbClr val="000000"/>
                          </a:solidFill>
                          <a:effectLst/>
                          <a:latin typeface="Calibri"/>
                        </a:rPr>
                        <a:t>10.5.12.2</a:t>
                      </a: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dirty="0" err="1" smtClean="0">
                          <a:solidFill>
                            <a:srgbClr val="000000"/>
                          </a:solidFill>
                          <a:effectLst/>
                          <a:latin typeface="Calibri"/>
                        </a:rPr>
                        <a:t>scott.hr.acme.com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a:solidFill>
                            <a:srgbClr val="000000"/>
                          </a:solidFill>
                          <a:effectLst/>
                          <a:latin typeface="Calibri"/>
                        </a:rPr>
                        <a:t>12:3a:74:b2:6a:22</a:t>
                      </a: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a:solidFill>
                            <a:srgbClr val="000000"/>
                          </a:solidFill>
                          <a:effectLst/>
                          <a:latin typeface="Calibri"/>
                        </a:rPr>
                        <a:t>2014-03-10T14:30:00</a:t>
                      </a:r>
                    </a:p>
                  </a:txBody>
                  <a:tcPr marL="12700" marR="12700" marT="12700" marB="0" anchor="b">
                    <a:lnL>
                      <a:noFill/>
                    </a:lnL>
                    <a:lnR>
                      <a:noFill/>
                    </a:lnR>
                    <a:lnT>
                      <a:noFill/>
                    </a:lnT>
                    <a:lnB>
                      <a:noFill/>
                    </a:lnB>
                    <a:solidFill>
                      <a:srgbClr val="B7DEE8"/>
                    </a:solidFill>
                  </a:tcPr>
                </a:tc>
              </a:tr>
              <a:tr h="216720">
                <a:tc>
                  <a:txBody>
                    <a:bodyPr/>
                    <a:lstStyle/>
                    <a:p>
                      <a:pPr algn="l" fontAlgn="b"/>
                      <a:r>
                        <a:rPr lang="en-US" sz="1200" b="0" i="0" u="none" strike="noStrike">
                          <a:solidFill>
                            <a:srgbClr val="000000"/>
                          </a:solidFill>
                          <a:effectLst/>
                          <a:latin typeface="Calibri"/>
                        </a:rPr>
                        <a:t>192.168.1.65</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dirty="0" err="1" smtClean="0">
                          <a:solidFill>
                            <a:srgbClr val="000000"/>
                          </a:solidFill>
                          <a:effectLst/>
                          <a:latin typeface="Calibri"/>
                        </a:rPr>
                        <a:t>scott.hr.acme.com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00:50:a6:d2:21:01</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2014-03-10T14:30:00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200" b="0" i="0" u="none" strike="noStrike">
                          <a:solidFill>
                            <a:srgbClr val="000000"/>
                          </a:solidFill>
                          <a:effectLst/>
                          <a:latin typeface="Calibri"/>
                        </a:rPr>
                        <a:t>10.5.12.2</a:t>
                      </a: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dirty="0" err="1" smtClean="0">
                          <a:solidFill>
                            <a:srgbClr val="000000"/>
                          </a:solidFill>
                          <a:effectLst/>
                          <a:latin typeface="Calibri"/>
                        </a:rPr>
                        <a:t>scott.hr.acme.com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a:solidFill>
                            <a:srgbClr val="000000"/>
                          </a:solidFill>
                          <a:effectLst/>
                          <a:latin typeface="Calibri"/>
                        </a:rPr>
                        <a:t>12:3a:74:b2:6a:22</a:t>
                      </a:r>
                    </a:p>
                  </a:txBody>
                  <a:tcPr marL="12700" marR="12700" marT="12700" marB="0" anchor="b">
                    <a:lnL>
                      <a:noFill/>
                    </a:lnL>
                    <a:lnR>
                      <a:noFill/>
                    </a:lnR>
                    <a:lnT>
                      <a:noFill/>
                    </a:lnT>
                    <a:lnB>
                      <a:noFill/>
                    </a:lnB>
                    <a:solidFill>
                      <a:srgbClr val="B7DEE8"/>
                    </a:solidFill>
                  </a:tcPr>
                </a:tc>
                <a:tc>
                  <a:txBody>
                    <a:bodyPr/>
                    <a:lstStyle/>
                    <a:p>
                      <a:pPr algn="l" fontAlgn="b"/>
                      <a:r>
                        <a:rPr lang="en-US" sz="1200" b="0" i="0" u="none" strike="noStrike">
                          <a:solidFill>
                            <a:srgbClr val="000000"/>
                          </a:solidFill>
                          <a:effectLst/>
                          <a:latin typeface="Calibri"/>
                        </a:rPr>
                        <a:t>2014-03-10T17:30:00</a:t>
                      </a:r>
                    </a:p>
                  </a:txBody>
                  <a:tcPr marL="12700" marR="12700" marT="12700" marB="0" anchor="b">
                    <a:lnL>
                      <a:noFill/>
                    </a:lnL>
                    <a:lnR>
                      <a:noFill/>
                    </a:lnR>
                    <a:lnT>
                      <a:noFill/>
                    </a:lnT>
                    <a:lnB>
                      <a:noFill/>
                    </a:lnB>
                    <a:solidFill>
                      <a:srgbClr val="B7DEE8"/>
                    </a:solidFill>
                  </a:tcPr>
                </a:tc>
              </a:tr>
              <a:tr h="216720">
                <a:tc>
                  <a:txBody>
                    <a:bodyPr/>
                    <a:lstStyle/>
                    <a:p>
                      <a:pPr algn="l" fontAlgn="b"/>
                      <a:r>
                        <a:rPr lang="en-US" sz="1200" b="0" i="0" u="none" strike="noStrike">
                          <a:solidFill>
                            <a:srgbClr val="000000"/>
                          </a:solidFill>
                          <a:effectLst/>
                          <a:latin typeface="Calibri"/>
                        </a:rPr>
                        <a:t>192.168.1.65</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dirty="0" err="1" smtClean="0">
                          <a:solidFill>
                            <a:srgbClr val="000000"/>
                          </a:solidFill>
                          <a:effectLst/>
                          <a:latin typeface="Calibri"/>
                        </a:rPr>
                        <a:t>scott.hr.acme.com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1b:31:a5:1d:b0:11</a:t>
                      </a:r>
                    </a:p>
                  </a:txBody>
                  <a:tcPr marL="12700" marR="12700" marT="12700" marB="0" anchor="b">
                    <a:lnL>
                      <a:noFill/>
                    </a:lnL>
                    <a:lnR>
                      <a:noFill/>
                    </a:lnR>
                    <a:lnT>
                      <a:noFill/>
                    </a:lnT>
                    <a:lnB>
                      <a:noFill/>
                    </a:lnB>
                    <a:solidFill>
                      <a:srgbClr val="DAEEF3"/>
                    </a:solidFill>
                  </a:tcPr>
                </a:tc>
                <a:tc>
                  <a:txBody>
                    <a:bodyPr/>
                    <a:lstStyle/>
                    <a:p>
                      <a:pPr algn="l" fontAlgn="b"/>
                      <a:r>
                        <a:rPr lang="en-US" sz="1200" b="0" i="0" u="none" strike="noStrike">
                          <a:solidFill>
                            <a:srgbClr val="000000"/>
                          </a:solidFill>
                          <a:effectLst/>
                          <a:latin typeface="Calibri"/>
                        </a:rPr>
                        <a:t>2014-03-11T14:50:00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200" b="0" i="0" u="none" strike="noStrike">
                          <a:solidFill>
                            <a:srgbClr val="000000"/>
                          </a:solidFill>
                          <a:effectLst/>
                          <a:latin typeface="Calibri"/>
                        </a:rPr>
                        <a:t>10.13.11.221</a:t>
                      </a:r>
                    </a:p>
                  </a:txBody>
                  <a:tcPr marL="12700" marR="12700" marT="12700" marB="0" anchor="b">
                    <a:lnL>
                      <a:noFill/>
                    </a:lnL>
                    <a:lnR>
                      <a:noFill/>
                    </a:lnR>
                    <a:lnT>
                      <a:noFill/>
                    </a:lnT>
                    <a:lnB>
                      <a:noFill/>
                    </a:lnB>
                    <a:solidFill>
                      <a:srgbClr val="FFFF00"/>
                    </a:solidFill>
                  </a:tcPr>
                </a:tc>
                <a:tc>
                  <a:txBody>
                    <a:bodyPr/>
                    <a:lstStyle/>
                    <a:p>
                      <a:pPr algn="l" fontAlgn="b"/>
                      <a:r>
                        <a:rPr lang="en-US" sz="1200" b="0" i="0" u="none" strike="noStrike" dirty="0" err="1" smtClean="0">
                          <a:solidFill>
                            <a:srgbClr val="000000"/>
                          </a:solidFill>
                          <a:effectLst/>
                          <a:latin typeface="Calibri"/>
                        </a:rPr>
                        <a:t>scott.hr.acme.com</a:t>
                      </a:r>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00"/>
                    </a:solidFill>
                  </a:tcPr>
                </a:tc>
                <a:tc>
                  <a:txBody>
                    <a:bodyPr/>
                    <a:lstStyle/>
                    <a:p>
                      <a:pPr algn="l" fontAlgn="b"/>
                      <a:r>
                        <a:rPr lang="en-US" sz="1200" b="0" i="0" u="none" strike="noStrike" dirty="0">
                          <a:solidFill>
                            <a:srgbClr val="000000"/>
                          </a:solidFill>
                          <a:effectLst/>
                          <a:latin typeface="Calibri"/>
                        </a:rPr>
                        <a:t>12:3a:74:b2:6a:22</a:t>
                      </a:r>
                    </a:p>
                  </a:txBody>
                  <a:tcPr marL="12700" marR="12700" marT="12700" marB="0" anchor="b">
                    <a:lnL>
                      <a:noFill/>
                    </a:lnL>
                    <a:lnR>
                      <a:noFill/>
                    </a:lnR>
                    <a:lnT>
                      <a:noFill/>
                    </a:lnT>
                    <a:lnB>
                      <a:noFill/>
                    </a:lnB>
                    <a:solidFill>
                      <a:srgbClr val="FFFF00"/>
                    </a:solidFill>
                  </a:tcPr>
                </a:tc>
                <a:tc>
                  <a:txBody>
                    <a:bodyPr/>
                    <a:lstStyle/>
                    <a:p>
                      <a:pPr algn="l" fontAlgn="b"/>
                      <a:r>
                        <a:rPr lang="en-US" sz="1200" b="0" i="0" u="none" strike="noStrike" dirty="0">
                          <a:solidFill>
                            <a:srgbClr val="000000"/>
                          </a:solidFill>
                          <a:effectLst/>
                          <a:latin typeface="Calibri"/>
                        </a:rPr>
                        <a:t>2014-03-12T14:30:00</a:t>
                      </a:r>
                    </a:p>
                  </a:txBody>
                  <a:tcPr marL="12700" marR="12700" marT="12700" marB="0" anchor="b">
                    <a:lnL>
                      <a:noFill/>
                    </a:lnL>
                    <a:lnR>
                      <a:noFill/>
                    </a:lnR>
                    <a:lnT>
                      <a:noFill/>
                    </a:lnT>
                    <a:lnB>
                      <a:noFill/>
                    </a:lnB>
                    <a:solidFill>
                      <a:srgbClr val="FFFF00"/>
                    </a:solidFill>
                  </a:tcPr>
                </a:tc>
              </a:tr>
            </a:tbl>
          </a:graphicData>
        </a:graphic>
      </p:graphicFrame>
      <p:cxnSp>
        <p:nvCxnSpPr>
          <p:cNvPr id="29" name="Straight Connector 28"/>
          <p:cNvCxnSpPr/>
          <p:nvPr/>
        </p:nvCxnSpPr>
        <p:spPr>
          <a:xfrm flipV="1">
            <a:off x="3262924" y="4263063"/>
            <a:ext cx="1017001" cy="934168"/>
          </a:xfrm>
          <a:prstGeom prst="line">
            <a:avLst/>
          </a:prstGeom>
          <a:noFill/>
          <a:ln w="25400" cap="flat">
            <a:solidFill>
              <a:srgbClr val="D16349"/>
            </a:solidFill>
            <a:prstDash val="solid"/>
            <a:bevel/>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30" name="Straight Connector 29"/>
          <p:cNvCxnSpPr/>
          <p:nvPr/>
        </p:nvCxnSpPr>
        <p:spPr>
          <a:xfrm flipH="1" flipV="1">
            <a:off x="3262925" y="5566559"/>
            <a:ext cx="1017000" cy="456724"/>
          </a:xfrm>
          <a:prstGeom prst="line">
            <a:avLst/>
          </a:prstGeom>
          <a:noFill/>
          <a:ln w="25400" cap="flat">
            <a:solidFill>
              <a:srgbClr val="D16349"/>
            </a:solidFill>
            <a:prstDash val="solid"/>
            <a:bevel/>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graphicFrame>
        <p:nvGraphicFramePr>
          <p:cNvPr id="27" name="Table 26"/>
          <p:cNvGraphicFramePr>
            <a:graphicFrameLocks noGrp="1"/>
          </p:cNvGraphicFramePr>
          <p:nvPr>
            <p:extLst>
              <p:ext uri="{D42A27DB-BD31-4B8C-83A1-F6EECF244321}">
                <p14:modId xmlns:p14="http://schemas.microsoft.com/office/powerpoint/2010/main" val="3964258731"/>
              </p:ext>
            </p:extLst>
          </p:nvPr>
        </p:nvGraphicFramePr>
        <p:xfrm>
          <a:off x="4279925" y="4263063"/>
          <a:ext cx="4646241" cy="1852475"/>
        </p:xfrm>
        <a:graphic>
          <a:graphicData uri="http://schemas.openxmlformats.org/drawingml/2006/table">
            <a:tbl>
              <a:tblPr/>
              <a:tblGrid>
                <a:gridCol w="838200"/>
                <a:gridCol w="1232917"/>
                <a:gridCol w="1219200"/>
                <a:gridCol w="1355924"/>
              </a:tblGrid>
              <a:tr h="190500">
                <a:tc>
                  <a:txBody>
                    <a:bodyPr/>
                    <a:lstStyle/>
                    <a:p>
                      <a:pPr algn="l" fontAlgn="b"/>
                      <a:r>
                        <a:rPr lang="en-US" sz="1200" b="0" i="0" u="none" strike="noStrike" dirty="0">
                          <a:solidFill>
                            <a:srgbClr val="FFFFFF"/>
                          </a:solidFill>
                          <a:effectLst/>
                          <a:latin typeface="Calibri"/>
                        </a:rPr>
                        <a:t>AD_IP</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1200" b="0" i="0" u="none" strike="noStrike">
                          <a:solidFill>
                            <a:srgbClr val="FFFFFF"/>
                          </a:solidFill>
                          <a:effectLst/>
                          <a:latin typeface="Calibri"/>
                        </a:rPr>
                        <a:t>Username</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1200" b="0" i="0" u="none" strike="noStrike">
                          <a:solidFill>
                            <a:srgbClr val="FFFFFF"/>
                          </a:solidFill>
                          <a:effectLst/>
                          <a:latin typeface="Calibri"/>
                        </a:rPr>
                        <a:t>FQDN</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1200" b="0" i="0" u="none" strike="noStrike">
                          <a:solidFill>
                            <a:srgbClr val="FFFFFF"/>
                          </a:solidFill>
                          <a:effectLst/>
                          <a:latin typeface="Calibri"/>
                        </a:rPr>
                        <a:t>Event_Time</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r>
              <a:tr h="190500">
                <a:tc>
                  <a:txBody>
                    <a:bodyPr/>
                    <a:lstStyle/>
                    <a:p>
                      <a:pPr algn="l" fontAlgn="b"/>
                      <a:r>
                        <a:rPr lang="en-US" sz="1200" b="0" i="0" u="none" strike="noStrike">
                          <a:solidFill>
                            <a:srgbClr val="000000"/>
                          </a:solidFill>
                          <a:effectLst/>
                          <a:latin typeface="Calibri"/>
                        </a:rPr>
                        <a:t>10.10.50.25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200" b="0" i="0" u="none" strike="noStrike" dirty="0" err="1" smtClean="0">
                          <a:solidFill>
                            <a:srgbClr val="000000"/>
                          </a:solidFill>
                          <a:effectLst/>
                          <a:latin typeface="Calibri"/>
                        </a:rPr>
                        <a:t>dave</a:t>
                      </a:r>
                      <a:endParaRPr lang="en-US" sz="120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200" b="0" i="0" u="none" strike="noStrike" dirty="0" err="1" smtClean="0">
                          <a:solidFill>
                            <a:srgbClr val="000000"/>
                          </a:solidFill>
                          <a:effectLst/>
                          <a:latin typeface="Calibri"/>
                        </a:rPr>
                        <a:t>dave.eng.acme</a:t>
                      </a:r>
                      <a:endParaRPr lang="en-US" sz="120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200" b="0" i="0" u="none" strike="noStrike">
                          <a:solidFill>
                            <a:srgbClr val="000000"/>
                          </a:solidFill>
                          <a:effectLst/>
                          <a:latin typeface="Calibri"/>
                        </a:rPr>
                        <a:t>2014-03-10T13:00:00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90500">
                <a:tc>
                  <a:txBody>
                    <a:bodyPr/>
                    <a:lstStyle/>
                    <a:p>
                      <a:pPr algn="l" fontAlgn="b"/>
                      <a:r>
                        <a:rPr lang="en-US" sz="1200" b="0" i="0" u="none" strike="noStrike">
                          <a:solidFill>
                            <a:srgbClr val="000000"/>
                          </a:solidFill>
                          <a:effectLst/>
                          <a:latin typeface="Calibri"/>
                        </a:rPr>
                        <a:t>10.10.50.25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200" b="0" i="0" u="none" strike="noStrike" dirty="0" err="1" smtClean="0">
                          <a:solidFill>
                            <a:srgbClr val="000000"/>
                          </a:solidFill>
                          <a:effectLst/>
                          <a:latin typeface="Calibri"/>
                        </a:rPr>
                        <a:t>dave</a:t>
                      </a:r>
                      <a:endParaRPr lang="en-US" sz="120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200" b="0" i="0" u="none" strike="noStrike" dirty="0" err="1" smtClean="0">
                          <a:solidFill>
                            <a:srgbClr val="000000"/>
                          </a:solidFill>
                          <a:effectLst/>
                          <a:latin typeface="Calibri"/>
                        </a:rPr>
                        <a:t>dave.eng.acme</a:t>
                      </a:r>
                      <a:endParaRPr lang="en-US" sz="120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200" b="0" i="0" u="none" strike="noStrike">
                          <a:solidFill>
                            <a:srgbClr val="000000"/>
                          </a:solidFill>
                          <a:effectLst/>
                          <a:latin typeface="Calibri"/>
                        </a:rPr>
                        <a:t>2014-03-10T14:00:00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90500">
                <a:tc>
                  <a:txBody>
                    <a:bodyPr/>
                    <a:lstStyle/>
                    <a:p>
                      <a:pPr algn="l" fontAlgn="b"/>
                      <a:r>
                        <a:rPr lang="en-US" sz="1200" b="0" i="0" u="none" strike="noStrike">
                          <a:solidFill>
                            <a:srgbClr val="000000"/>
                          </a:solidFill>
                          <a:effectLst/>
                          <a:latin typeface="Calibri"/>
                        </a:rPr>
                        <a:t>10.10.50.25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200" b="0" i="0" u="none" strike="noStrike" dirty="0" err="1" smtClean="0">
                          <a:solidFill>
                            <a:srgbClr val="000000"/>
                          </a:solidFill>
                          <a:effectLst/>
                          <a:latin typeface="Calibri"/>
                        </a:rPr>
                        <a:t>dave</a:t>
                      </a:r>
                      <a:endParaRPr lang="en-US" sz="120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200" b="0" i="0" u="none" strike="noStrike" dirty="0" err="1" smtClean="0">
                          <a:solidFill>
                            <a:srgbClr val="000000"/>
                          </a:solidFill>
                          <a:effectLst/>
                          <a:latin typeface="Calibri"/>
                        </a:rPr>
                        <a:t>dave.eng.acme</a:t>
                      </a:r>
                      <a:endParaRPr lang="en-US" sz="120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200" b="0" i="0" u="none" strike="noStrike">
                          <a:solidFill>
                            <a:srgbClr val="000000"/>
                          </a:solidFill>
                          <a:effectLst/>
                          <a:latin typeface="Calibri"/>
                        </a:rPr>
                        <a:t>2014-03-11T09:00:00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90500">
                <a:tc>
                  <a:txBody>
                    <a:bodyPr/>
                    <a:lstStyle/>
                    <a:p>
                      <a:pPr algn="l" fontAlgn="b"/>
                      <a:r>
                        <a:rPr lang="en-US" sz="1200" b="0" i="0" u="none" strike="noStrike">
                          <a:solidFill>
                            <a:srgbClr val="000000"/>
                          </a:solidFill>
                          <a:effectLst/>
                          <a:latin typeface="Calibri"/>
                        </a:rPr>
                        <a:t>10.100.1.23</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200" b="0" i="0" u="sng" strike="noStrike" dirty="0" smtClean="0">
                          <a:solidFill>
                            <a:srgbClr val="0000FF"/>
                          </a:solidFill>
                          <a:effectLst/>
                          <a:latin typeface="Calibri"/>
                          <a:hlinkClick r:id="rId2"/>
                        </a:rPr>
                        <a:t>dave@acme.com</a:t>
                      </a:r>
                      <a:endParaRPr lang="en-US" sz="1200" b="0" i="0" u="sng" strike="noStrike" dirty="0">
                        <a:solidFill>
                          <a:srgbClr val="0000FF"/>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2014-03-11T14:00:00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90500">
                <a:tc>
                  <a:txBody>
                    <a:bodyPr/>
                    <a:lstStyle/>
                    <a:p>
                      <a:pPr algn="l" fontAlgn="b"/>
                      <a:r>
                        <a:rPr lang="en-US" sz="1200" b="0" i="0" u="none" strike="noStrike">
                          <a:solidFill>
                            <a:srgbClr val="000000"/>
                          </a:solidFill>
                          <a:effectLst/>
                          <a:latin typeface="Calibri"/>
                        </a:rPr>
                        <a:t>10.5.12.2</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200" b="0" i="0" u="none" strike="noStrike">
                          <a:solidFill>
                            <a:srgbClr val="000000"/>
                          </a:solidFill>
                          <a:effectLst/>
                          <a:latin typeface="Calibri"/>
                        </a:rPr>
                        <a:t>scott</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200" b="0" i="0" u="none" strike="noStrike" dirty="0" err="1" smtClean="0">
                          <a:solidFill>
                            <a:srgbClr val="000000"/>
                          </a:solidFill>
                          <a:effectLst/>
                          <a:latin typeface="Calibri"/>
                        </a:rPr>
                        <a:t>scott.hr.acme</a:t>
                      </a:r>
                      <a:endParaRPr lang="en-US" sz="120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200" b="0" i="0" u="none" strike="noStrike">
                          <a:solidFill>
                            <a:srgbClr val="000000"/>
                          </a:solidFill>
                          <a:effectLst/>
                          <a:latin typeface="Calibri"/>
                        </a:rPr>
                        <a:t>2014-03-10T10:00:00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90500">
                <a:tc>
                  <a:txBody>
                    <a:bodyPr/>
                    <a:lstStyle/>
                    <a:p>
                      <a:pPr algn="l" fontAlgn="b"/>
                      <a:r>
                        <a:rPr lang="en-US" sz="1200" b="0" i="0" u="none" strike="noStrike">
                          <a:solidFill>
                            <a:srgbClr val="000000"/>
                          </a:solidFill>
                          <a:effectLst/>
                          <a:latin typeface="Calibri"/>
                        </a:rPr>
                        <a:t>192.168.1.65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200" b="0" i="0" u="sng" strike="noStrike" dirty="0">
                          <a:solidFill>
                            <a:srgbClr val="0000FF"/>
                          </a:solidFill>
                          <a:effectLst/>
                          <a:latin typeface="Calibri"/>
                          <a:hlinkClick r:id="rId3"/>
                        </a:rPr>
                        <a:t>scott</a:t>
                      </a:r>
                      <a:r>
                        <a:rPr lang="en-US" sz="1200" b="0" i="0" u="sng" strike="noStrike" dirty="0" smtClean="0">
                          <a:solidFill>
                            <a:srgbClr val="0000FF"/>
                          </a:solidFill>
                          <a:effectLst/>
                          <a:latin typeface="Calibri"/>
                          <a:hlinkClick r:id="rId3"/>
                        </a:rPr>
                        <a:t>@acme.com</a:t>
                      </a:r>
                      <a:endParaRPr lang="en-US" sz="1200" b="0" i="0" u="sng" strike="noStrike" dirty="0">
                        <a:solidFill>
                          <a:srgbClr val="0000FF"/>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200" b="0" i="0" u="none" strike="noStrike">
                          <a:solidFill>
                            <a:srgbClr val="000000"/>
                          </a:solidFill>
                          <a:effectLst/>
                          <a:latin typeface="Calibri"/>
                        </a:rPr>
                        <a:t>2014-03-10T14:30:00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90500">
                <a:tc>
                  <a:txBody>
                    <a:bodyPr/>
                    <a:lstStyle/>
                    <a:p>
                      <a:pPr algn="l" fontAlgn="b"/>
                      <a:r>
                        <a:rPr lang="en-US" sz="1200" b="0" i="0" u="none" strike="noStrike">
                          <a:solidFill>
                            <a:srgbClr val="000000"/>
                          </a:solidFill>
                          <a:effectLst/>
                          <a:latin typeface="Calibri"/>
                        </a:rPr>
                        <a:t>10.13.11.221</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scott</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2014-03-12T14:30:00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287835">
                <a:tc>
                  <a:txBody>
                    <a:bodyPr/>
                    <a:lstStyle/>
                    <a:p>
                      <a:pPr algn="l" fontAlgn="b"/>
                      <a:r>
                        <a:rPr lang="en-US" sz="1200" b="0" i="0" u="none" strike="noStrike">
                          <a:solidFill>
                            <a:srgbClr val="000000"/>
                          </a:solidFill>
                          <a:effectLst/>
                          <a:latin typeface="Calibri"/>
                        </a:rPr>
                        <a:t>192.168.1.65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200" b="0" i="0" u="none" strike="noStrike" dirty="0" err="1" smtClean="0">
                          <a:solidFill>
                            <a:srgbClr val="000000"/>
                          </a:solidFill>
                          <a:effectLst/>
                          <a:latin typeface="Calibri"/>
                        </a:rPr>
                        <a:t>scott</a:t>
                      </a:r>
                      <a:endParaRPr lang="en-US" sz="120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200" b="0" i="0" u="none" strike="noStrike" dirty="0" err="1" smtClean="0">
                          <a:solidFill>
                            <a:srgbClr val="000000"/>
                          </a:solidFill>
                          <a:effectLst/>
                          <a:latin typeface="Calibri"/>
                        </a:rPr>
                        <a:t>scott.hr.acme</a:t>
                      </a:r>
                      <a:endParaRPr lang="en-US" sz="120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200" b="0" i="0" u="none" strike="noStrike" dirty="0">
                          <a:solidFill>
                            <a:srgbClr val="000000"/>
                          </a:solidFill>
                          <a:effectLst/>
                          <a:latin typeface="Calibri"/>
                        </a:rPr>
                        <a:t>2014-03-11T14:50:00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bl>
          </a:graphicData>
        </a:graphic>
      </p:graphicFrame>
    </p:spTree>
    <p:extLst>
      <p:ext uri="{BB962C8B-B14F-4D97-AF65-F5344CB8AC3E}">
        <p14:creationId xmlns:p14="http://schemas.microsoft.com/office/powerpoint/2010/main" val="369078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dirty="0" smtClean="0"/>
              <a:t>ETL Online Mode: Real Time Active State Table</a:t>
            </a:r>
            <a:endParaRPr lang="en-US" sz="3200" dirty="0"/>
          </a:p>
        </p:txBody>
      </p:sp>
      <p:graphicFrame>
        <p:nvGraphicFramePr>
          <p:cNvPr id="12" name="Table 11"/>
          <p:cNvGraphicFramePr>
            <a:graphicFrameLocks noGrp="1"/>
          </p:cNvGraphicFramePr>
          <p:nvPr>
            <p:extLst>
              <p:ext uri="{D42A27DB-BD31-4B8C-83A1-F6EECF244321}">
                <p14:modId xmlns:p14="http://schemas.microsoft.com/office/powerpoint/2010/main" val="3724530516"/>
              </p:ext>
            </p:extLst>
          </p:nvPr>
        </p:nvGraphicFramePr>
        <p:xfrm>
          <a:off x="137772" y="974898"/>
          <a:ext cx="4161331" cy="2600640"/>
        </p:xfrm>
        <a:graphic>
          <a:graphicData uri="http://schemas.openxmlformats.org/drawingml/2006/table">
            <a:tbl>
              <a:tblPr/>
              <a:tblGrid>
                <a:gridCol w="736600"/>
                <a:gridCol w="1187069"/>
                <a:gridCol w="1018558"/>
                <a:gridCol w="1219104"/>
              </a:tblGrid>
              <a:tr h="216720">
                <a:tc>
                  <a:txBody>
                    <a:bodyPr/>
                    <a:lstStyle/>
                    <a:p>
                      <a:pPr algn="l" fontAlgn="b"/>
                      <a:r>
                        <a:rPr lang="en-US" sz="1050" b="0" i="0" u="none" strike="noStrike" dirty="0" err="1">
                          <a:solidFill>
                            <a:srgbClr val="FFFFFF"/>
                          </a:solidFill>
                          <a:effectLst/>
                          <a:latin typeface="Calibri"/>
                        </a:rPr>
                        <a:t>IP_Address</a:t>
                      </a:r>
                      <a:endParaRPr lang="en-US" sz="1050" b="0" i="0" u="none" strike="noStrike" dirty="0">
                        <a:solidFill>
                          <a:srgbClr val="FFFFFF"/>
                        </a:solidFill>
                        <a:effectLst/>
                        <a:latin typeface="Calibri"/>
                      </a:endParaRPr>
                    </a:p>
                  </a:txBody>
                  <a:tcPr marL="12700" marR="12700" marT="12700" marB="0" anchor="b">
                    <a:lnL>
                      <a:noFill/>
                    </a:lnL>
                    <a:lnR>
                      <a:noFill/>
                    </a:lnR>
                    <a:lnT>
                      <a:noFill/>
                    </a:lnT>
                    <a:lnB>
                      <a:noFill/>
                    </a:lnB>
                    <a:solidFill>
                      <a:srgbClr val="F79646"/>
                    </a:solidFill>
                  </a:tcPr>
                </a:tc>
                <a:tc>
                  <a:txBody>
                    <a:bodyPr/>
                    <a:lstStyle/>
                    <a:p>
                      <a:pPr algn="l" fontAlgn="b"/>
                      <a:r>
                        <a:rPr lang="en-US" sz="1050" b="0" i="0" u="none" strike="noStrike">
                          <a:solidFill>
                            <a:srgbClr val="FFFFFF"/>
                          </a:solidFill>
                          <a:effectLst/>
                          <a:latin typeface="Calibri"/>
                        </a:rPr>
                        <a:t>Hostname</a:t>
                      </a:r>
                    </a:p>
                  </a:txBody>
                  <a:tcPr marL="12700" marR="12700" marT="12700" marB="0" anchor="b">
                    <a:lnL>
                      <a:noFill/>
                    </a:lnL>
                    <a:lnR>
                      <a:noFill/>
                    </a:lnR>
                    <a:lnT>
                      <a:noFill/>
                    </a:lnT>
                    <a:lnB>
                      <a:noFill/>
                    </a:lnB>
                    <a:solidFill>
                      <a:srgbClr val="F79646"/>
                    </a:solidFill>
                  </a:tcPr>
                </a:tc>
                <a:tc>
                  <a:txBody>
                    <a:bodyPr/>
                    <a:lstStyle/>
                    <a:p>
                      <a:pPr algn="l" fontAlgn="b"/>
                      <a:r>
                        <a:rPr lang="en-US" sz="1050" b="0" i="0" u="none" strike="noStrike" dirty="0">
                          <a:solidFill>
                            <a:srgbClr val="FFFFFF"/>
                          </a:solidFill>
                          <a:effectLst/>
                          <a:latin typeface="Calibri"/>
                        </a:rPr>
                        <a:t>MAC</a:t>
                      </a:r>
                    </a:p>
                  </a:txBody>
                  <a:tcPr marL="12700" marR="12700" marT="12700" marB="0" anchor="b">
                    <a:lnL>
                      <a:noFill/>
                    </a:lnL>
                    <a:lnR>
                      <a:noFill/>
                    </a:lnR>
                    <a:lnT>
                      <a:noFill/>
                    </a:lnT>
                    <a:lnB>
                      <a:noFill/>
                    </a:lnB>
                    <a:solidFill>
                      <a:srgbClr val="F79646"/>
                    </a:solidFill>
                  </a:tcPr>
                </a:tc>
                <a:tc>
                  <a:txBody>
                    <a:bodyPr/>
                    <a:lstStyle/>
                    <a:p>
                      <a:pPr algn="l" fontAlgn="b"/>
                      <a:r>
                        <a:rPr lang="en-US" sz="1050" b="0" i="0" u="none" strike="noStrike">
                          <a:solidFill>
                            <a:srgbClr val="FFFFFF"/>
                          </a:solidFill>
                          <a:effectLst/>
                          <a:latin typeface="Calibri"/>
                        </a:rPr>
                        <a:t>LastLease_Timestamp</a:t>
                      </a:r>
                    </a:p>
                  </a:txBody>
                  <a:tcPr marL="12700" marR="12700" marT="12700" marB="0" anchor="b">
                    <a:lnL>
                      <a:noFill/>
                    </a:lnL>
                    <a:lnR>
                      <a:noFill/>
                    </a:lnR>
                    <a:lnT>
                      <a:noFill/>
                    </a:lnT>
                    <a:lnB>
                      <a:noFill/>
                    </a:lnB>
                    <a:solidFill>
                      <a:srgbClr val="F79646"/>
                    </a:solidFill>
                  </a:tcPr>
                </a:tc>
              </a:tr>
              <a:tr h="216720">
                <a:tc>
                  <a:txBody>
                    <a:bodyPr/>
                    <a:lstStyle/>
                    <a:p>
                      <a:pPr algn="l" fontAlgn="b"/>
                      <a:r>
                        <a:rPr lang="en-US" sz="1050" b="0" i="0" u="none" strike="noStrike">
                          <a:solidFill>
                            <a:srgbClr val="000000"/>
                          </a:solidFill>
                          <a:effectLst/>
                          <a:latin typeface="Calibri"/>
                        </a:rPr>
                        <a:t>10.10.50.25</a:t>
                      </a: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dirty="0" err="1" smtClean="0">
                          <a:solidFill>
                            <a:srgbClr val="000000"/>
                          </a:solidFill>
                          <a:effectLst/>
                          <a:latin typeface="Calibri"/>
                        </a:rPr>
                        <a:t>steve.eng.acme.com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dirty="0">
                          <a:solidFill>
                            <a:srgbClr val="000000"/>
                          </a:solidFill>
                          <a:effectLst/>
                          <a:latin typeface="Calibri"/>
                        </a:rPr>
                        <a:t>58:5c:35:c3:6e:a4</a:t>
                      </a: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a:solidFill>
                            <a:srgbClr val="000000"/>
                          </a:solidFill>
                          <a:effectLst/>
                          <a:latin typeface="Calibri"/>
                        </a:rPr>
                        <a:t>2014-03-10T13:00:00</a:t>
                      </a:r>
                    </a:p>
                  </a:txBody>
                  <a:tcPr marL="12700" marR="12700" marT="12700" marB="0" anchor="b">
                    <a:lnL>
                      <a:noFill/>
                    </a:lnL>
                    <a:lnR>
                      <a:noFill/>
                    </a:lnR>
                    <a:lnT>
                      <a:noFill/>
                    </a:lnT>
                    <a:lnB>
                      <a:noFill/>
                    </a:lnB>
                    <a:solidFill>
                      <a:srgbClr val="B7DEE8"/>
                    </a:solidFill>
                  </a:tcPr>
                </a:tc>
              </a:tr>
              <a:tr h="216720">
                <a:tc>
                  <a:txBody>
                    <a:bodyPr/>
                    <a:lstStyle/>
                    <a:p>
                      <a:pPr algn="l" fontAlgn="b"/>
                      <a:r>
                        <a:rPr lang="en-US" sz="1050" b="0" i="0" u="none" strike="noStrike">
                          <a:solidFill>
                            <a:srgbClr val="000000"/>
                          </a:solidFill>
                          <a:effectLst/>
                          <a:latin typeface="Calibri"/>
                        </a:rPr>
                        <a:t>10.10.50.25</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dirty="0" err="1" smtClean="0">
                          <a:solidFill>
                            <a:srgbClr val="000000"/>
                          </a:solidFill>
                          <a:effectLst/>
                          <a:latin typeface="Calibri"/>
                        </a:rPr>
                        <a:t>dave.eng.acme.com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a:solidFill>
                            <a:srgbClr val="000000"/>
                          </a:solidFill>
                          <a:effectLst/>
                          <a:latin typeface="Calibri"/>
                        </a:rPr>
                        <a:t>58:5c:35:c3:6e:a4</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a:solidFill>
                            <a:srgbClr val="000000"/>
                          </a:solidFill>
                          <a:effectLst/>
                          <a:latin typeface="Calibri"/>
                        </a:rPr>
                        <a:t>2014-03-10T14:00:00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050" b="0" i="0" u="none" strike="noStrike">
                          <a:solidFill>
                            <a:srgbClr val="000000"/>
                          </a:solidFill>
                          <a:effectLst/>
                          <a:latin typeface="Calibri"/>
                        </a:rPr>
                        <a:t>10.10.50.25</a:t>
                      </a: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dirty="0" err="1" smtClean="0">
                          <a:solidFill>
                            <a:srgbClr val="000000"/>
                          </a:solidFill>
                          <a:effectLst/>
                          <a:latin typeface="Calibri"/>
                        </a:rPr>
                        <a:t>dave.eng.acme.com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a:solidFill>
                            <a:srgbClr val="000000"/>
                          </a:solidFill>
                          <a:effectLst/>
                          <a:latin typeface="Calibri"/>
                        </a:rPr>
                        <a:t>58:5c:35:c3:6e:a4</a:t>
                      </a: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dirty="0">
                          <a:solidFill>
                            <a:srgbClr val="000000"/>
                          </a:solidFill>
                          <a:effectLst/>
                          <a:latin typeface="Calibri"/>
                        </a:rPr>
                        <a:t>2014-03-10T22:30:00</a:t>
                      </a:r>
                    </a:p>
                  </a:txBody>
                  <a:tcPr marL="12700" marR="12700" marT="12700" marB="0" anchor="b">
                    <a:lnL>
                      <a:noFill/>
                    </a:lnL>
                    <a:lnR>
                      <a:noFill/>
                    </a:lnR>
                    <a:lnT>
                      <a:noFill/>
                    </a:lnT>
                    <a:lnB>
                      <a:noFill/>
                    </a:lnB>
                    <a:solidFill>
                      <a:srgbClr val="B7DEE8"/>
                    </a:solidFill>
                  </a:tcPr>
                </a:tc>
              </a:tr>
              <a:tr h="216720">
                <a:tc>
                  <a:txBody>
                    <a:bodyPr/>
                    <a:lstStyle/>
                    <a:p>
                      <a:pPr algn="l" fontAlgn="b"/>
                      <a:r>
                        <a:rPr lang="en-US" sz="1050" b="0" i="0" u="none" strike="noStrike">
                          <a:solidFill>
                            <a:srgbClr val="000000"/>
                          </a:solidFill>
                          <a:effectLst/>
                          <a:latin typeface="Calibri"/>
                        </a:rPr>
                        <a:t>10.10.50.25</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dirty="0" err="1" smtClean="0">
                          <a:solidFill>
                            <a:srgbClr val="000000"/>
                          </a:solidFill>
                          <a:effectLst/>
                          <a:latin typeface="Calibri"/>
                        </a:rPr>
                        <a:t>dave.eng.acme.com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a:solidFill>
                            <a:srgbClr val="000000"/>
                          </a:solidFill>
                          <a:effectLst/>
                          <a:latin typeface="Calibri"/>
                        </a:rPr>
                        <a:t>58:5c:35:c3:6e:a4</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dirty="0">
                          <a:solidFill>
                            <a:srgbClr val="000000"/>
                          </a:solidFill>
                          <a:effectLst/>
                          <a:latin typeface="Calibri"/>
                        </a:rPr>
                        <a:t>2014-03-11T09:00:00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050" b="0" i="0" u="none" strike="noStrike">
                          <a:solidFill>
                            <a:srgbClr val="000000"/>
                          </a:solidFill>
                          <a:effectLst/>
                          <a:latin typeface="Calibri"/>
                        </a:rPr>
                        <a:t>10.100.1.23</a:t>
                      </a:r>
                    </a:p>
                  </a:txBody>
                  <a:tcPr marL="12700" marR="12700" marT="12700" marB="0" anchor="b">
                    <a:lnL>
                      <a:noFill/>
                    </a:lnL>
                    <a:lnR>
                      <a:noFill/>
                    </a:lnR>
                    <a:lnT>
                      <a:noFill/>
                    </a:lnT>
                    <a:lnB>
                      <a:noFill/>
                    </a:lnB>
                    <a:solidFill>
                      <a:srgbClr val="FFFF00"/>
                    </a:solidFill>
                  </a:tcPr>
                </a:tc>
                <a:tc>
                  <a:txBody>
                    <a:bodyPr/>
                    <a:lstStyle/>
                    <a:p>
                      <a:pPr algn="l" fontAlgn="b"/>
                      <a:r>
                        <a:rPr lang="en-US" sz="1050" b="0" i="0" u="none" strike="noStrike" dirty="0" err="1" smtClean="0">
                          <a:solidFill>
                            <a:srgbClr val="000000"/>
                          </a:solidFill>
                          <a:effectLst/>
                          <a:latin typeface="Calibri"/>
                        </a:rPr>
                        <a:t>dave.eng.acme.com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00"/>
                    </a:solidFill>
                  </a:tcPr>
                </a:tc>
                <a:tc>
                  <a:txBody>
                    <a:bodyPr/>
                    <a:lstStyle/>
                    <a:p>
                      <a:pPr algn="l" fontAlgn="b"/>
                      <a:r>
                        <a:rPr lang="en-US" sz="1050" b="0" i="0" u="none" strike="noStrike">
                          <a:solidFill>
                            <a:srgbClr val="000000"/>
                          </a:solidFill>
                          <a:effectLst/>
                          <a:latin typeface="Calibri"/>
                        </a:rPr>
                        <a:t>58:5c:35:c3:6e:a4</a:t>
                      </a:r>
                    </a:p>
                  </a:txBody>
                  <a:tcPr marL="12700" marR="12700" marT="12700" marB="0" anchor="b">
                    <a:lnL>
                      <a:noFill/>
                    </a:lnL>
                    <a:lnR>
                      <a:noFill/>
                    </a:lnR>
                    <a:lnT>
                      <a:noFill/>
                    </a:lnT>
                    <a:lnB>
                      <a:noFill/>
                    </a:lnB>
                    <a:solidFill>
                      <a:srgbClr val="FFFF00"/>
                    </a:solidFill>
                  </a:tcPr>
                </a:tc>
                <a:tc>
                  <a:txBody>
                    <a:bodyPr/>
                    <a:lstStyle/>
                    <a:p>
                      <a:pPr algn="l" fontAlgn="b"/>
                      <a:r>
                        <a:rPr lang="en-US" sz="1050" b="0" i="0" u="none" strike="noStrike" dirty="0">
                          <a:solidFill>
                            <a:srgbClr val="000000"/>
                          </a:solidFill>
                          <a:effectLst/>
                          <a:latin typeface="Calibri"/>
                        </a:rPr>
                        <a:t>2014-03-11T14:00:00</a:t>
                      </a:r>
                    </a:p>
                  </a:txBody>
                  <a:tcPr marL="12700" marR="12700" marT="12700" marB="0" anchor="b">
                    <a:lnL>
                      <a:noFill/>
                    </a:lnL>
                    <a:lnR>
                      <a:noFill/>
                    </a:lnR>
                    <a:lnT>
                      <a:noFill/>
                    </a:lnT>
                    <a:lnB>
                      <a:noFill/>
                    </a:lnB>
                    <a:solidFill>
                      <a:srgbClr val="FFFF00"/>
                    </a:solidFill>
                  </a:tcPr>
                </a:tc>
              </a:tr>
              <a:tr h="216720">
                <a:tc>
                  <a:txBody>
                    <a:bodyPr/>
                    <a:lstStyle/>
                    <a:p>
                      <a:pPr algn="l" fontAlgn="b"/>
                      <a:r>
                        <a:rPr lang="en-US" sz="1050" b="0" i="0" u="none" strike="noStrike">
                          <a:solidFill>
                            <a:srgbClr val="000000"/>
                          </a:solidFill>
                          <a:effectLst/>
                          <a:latin typeface="Calibri"/>
                        </a:rPr>
                        <a:t>10.5.12.2</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dirty="0" err="1" smtClean="0">
                          <a:solidFill>
                            <a:srgbClr val="000000"/>
                          </a:solidFill>
                          <a:effectLst/>
                          <a:latin typeface="Calibri"/>
                        </a:rPr>
                        <a:t>scott.hr.acme.com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a:solidFill>
                            <a:srgbClr val="000000"/>
                          </a:solidFill>
                          <a:effectLst/>
                          <a:latin typeface="Calibri"/>
                        </a:rPr>
                        <a:t>12:3a:74:b2:6a:22</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a:solidFill>
                            <a:srgbClr val="000000"/>
                          </a:solidFill>
                          <a:effectLst/>
                          <a:latin typeface="Calibri"/>
                        </a:rPr>
                        <a:t>2014-03-10T10:00:00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050" b="0" i="0" u="none" strike="noStrike">
                          <a:solidFill>
                            <a:srgbClr val="000000"/>
                          </a:solidFill>
                          <a:effectLst/>
                          <a:latin typeface="Calibri"/>
                        </a:rPr>
                        <a:t>10.5.12.2</a:t>
                      </a: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dirty="0" err="1" smtClean="0">
                          <a:solidFill>
                            <a:srgbClr val="000000"/>
                          </a:solidFill>
                          <a:effectLst/>
                          <a:latin typeface="Calibri"/>
                        </a:rPr>
                        <a:t>scott.hr.acme.com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a:solidFill>
                            <a:srgbClr val="000000"/>
                          </a:solidFill>
                          <a:effectLst/>
                          <a:latin typeface="Calibri"/>
                        </a:rPr>
                        <a:t>12:3a:74:b2:6a:22</a:t>
                      </a: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dirty="0">
                          <a:solidFill>
                            <a:srgbClr val="000000"/>
                          </a:solidFill>
                          <a:effectLst/>
                          <a:latin typeface="Calibri"/>
                        </a:rPr>
                        <a:t>2014-03-10T14:30:00</a:t>
                      </a:r>
                    </a:p>
                  </a:txBody>
                  <a:tcPr marL="12700" marR="12700" marT="12700" marB="0" anchor="b">
                    <a:lnL>
                      <a:noFill/>
                    </a:lnL>
                    <a:lnR>
                      <a:noFill/>
                    </a:lnR>
                    <a:lnT>
                      <a:noFill/>
                    </a:lnT>
                    <a:lnB>
                      <a:noFill/>
                    </a:lnB>
                    <a:solidFill>
                      <a:srgbClr val="B7DEE8"/>
                    </a:solidFill>
                  </a:tcPr>
                </a:tc>
              </a:tr>
              <a:tr h="216720">
                <a:tc>
                  <a:txBody>
                    <a:bodyPr/>
                    <a:lstStyle/>
                    <a:p>
                      <a:pPr algn="l" fontAlgn="b"/>
                      <a:r>
                        <a:rPr lang="en-US" sz="1050" b="0" i="0" u="none" strike="noStrike">
                          <a:solidFill>
                            <a:srgbClr val="000000"/>
                          </a:solidFill>
                          <a:effectLst/>
                          <a:latin typeface="Calibri"/>
                        </a:rPr>
                        <a:t>192.168.1.65</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dirty="0" err="1" smtClean="0">
                          <a:solidFill>
                            <a:srgbClr val="000000"/>
                          </a:solidFill>
                          <a:effectLst/>
                          <a:latin typeface="Calibri"/>
                        </a:rPr>
                        <a:t>scott.hr.acme.com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a:solidFill>
                            <a:srgbClr val="000000"/>
                          </a:solidFill>
                          <a:effectLst/>
                          <a:latin typeface="Calibri"/>
                        </a:rPr>
                        <a:t>00:50:a6:d2:21:01</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a:solidFill>
                            <a:srgbClr val="000000"/>
                          </a:solidFill>
                          <a:effectLst/>
                          <a:latin typeface="Calibri"/>
                        </a:rPr>
                        <a:t>2014-03-10T14:30:00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050" b="0" i="0" u="none" strike="noStrike">
                          <a:solidFill>
                            <a:srgbClr val="000000"/>
                          </a:solidFill>
                          <a:effectLst/>
                          <a:latin typeface="Calibri"/>
                        </a:rPr>
                        <a:t>10.5.12.2</a:t>
                      </a: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dirty="0" err="1" smtClean="0">
                          <a:solidFill>
                            <a:srgbClr val="000000"/>
                          </a:solidFill>
                          <a:effectLst/>
                          <a:latin typeface="Calibri"/>
                        </a:rPr>
                        <a:t>scott.hr.acme.com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a:solidFill>
                            <a:srgbClr val="000000"/>
                          </a:solidFill>
                          <a:effectLst/>
                          <a:latin typeface="Calibri"/>
                        </a:rPr>
                        <a:t>12:3a:74:b2:6a:22</a:t>
                      </a:r>
                    </a:p>
                  </a:txBody>
                  <a:tcPr marL="12700" marR="12700" marT="12700" marB="0" anchor="b">
                    <a:lnL>
                      <a:noFill/>
                    </a:lnL>
                    <a:lnR>
                      <a:noFill/>
                    </a:lnR>
                    <a:lnT>
                      <a:noFill/>
                    </a:lnT>
                    <a:lnB>
                      <a:noFill/>
                    </a:lnB>
                    <a:solidFill>
                      <a:srgbClr val="B7DEE8"/>
                    </a:solidFill>
                  </a:tcPr>
                </a:tc>
                <a:tc>
                  <a:txBody>
                    <a:bodyPr/>
                    <a:lstStyle/>
                    <a:p>
                      <a:pPr algn="l" fontAlgn="b"/>
                      <a:r>
                        <a:rPr lang="en-US" sz="1050" b="0" i="0" u="none" strike="noStrike">
                          <a:solidFill>
                            <a:srgbClr val="000000"/>
                          </a:solidFill>
                          <a:effectLst/>
                          <a:latin typeface="Calibri"/>
                        </a:rPr>
                        <a:t>2014-03-10T17:30:00</a:t>
                      </a:r>
                    </a:p>
                  </a:txBody>
                  <a:tcPr marL="12700" marR="12700" marT="12700" marB="0" anchor="b">
                    <a:lnL>
                      <a:noFill/>
                    </a:lnL>
                    <a:lnR>
                      <a:noFill/>
                    </a:lnR>
                    <a:lnT>
                      <a:noFill/>
                    </a:lnT>
                    <a:lnB>
                      <a:noFill/>
                    </a:lnB>
                    <a:solidFill>
                      <a:srgbClr val="B7DEE8"/>
                    </a:solidFill>
                  </a:tcPr>
                </a:tc>
              </a:tr>
              <a:tr h="216720">
                <a:tc>
                  <a:txBody>
                    <a:bodyPr/>
                    <a:lstStyle/>
                    <a:p>
                      <a:pPr algn="l" fontAlgn="b"/>
                      <a:r>
                        <a:rPr lang="en-US" sz="1050" b="0" i="0" u="none" strike="noStrike">
                          <a:solidFill>
                            <a:srgbClr val="000000"/>
                          </a:solidFill>
                          <a:effectLst/>
                          <a:latin typeface="Calibri"/>
                        </a:rPr>
                        <a:t>192.168.1.65</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dirty="0" err="1" smtClean="0">
                          <a:solidFill>
                            <a:srgbClr val="000000"/>
                          </a:solidFill>
                          <a:effectLst/>
                          <a:latin typeface="Calibri"/>
                        </a:rPr>
                        <a:t>scott.hr.acme.com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a:solidFill>
                            <a:srgbClr val="000000"/>
                          </a:solidFill>
                          <a:effectLst/>
                          <a:latin typeface="Calibri"/>
                        </a:rPr>
                        <a:t>1b:31:a5:1d:b0:11</a:t>
                      </a:r>
                    </a:p>
                  </a:txBody>
                  <a:tcPr marL="12700" marR="12700" marT="12700" marB="0" anchor="b">
                    <a:lnL>
                      <a:noFill/>
                    </a:lnL>
                    <a:lnR>
                      <a:noFill/>
                    </a:lnR>
                    <a:lnT>
                      <a:noFill/>
                    </a:lnT>
                    <a:lnB>
                      <a:noFill/>
                    </a:lnB>
                    <a:solidFill>
                      <a:srgbClr val="DAEEF3"/>
                    </a:solidFill>
                  </a:tcPr>
                </a:tc>
                <a:tc>
                  <a:txBody>
                    <a:bodyPr/>
                    <a:lstStyle/>
                    <a:p>
                      <a:pPr algn="l" fontAlgn="b"/>
                      <a:r>
                        <a:rPr lang="en-US" sz="1050" b="0" i="0" u="none" strike="noStrike">
                          <a:solidFill>
                            <a:srgbClr val="000000"/>
                          </a:solidFill>
                          <a:effectLst/>
                          <a:latin typeface="Calibri"/>
                        </a:rPr>
                        <a:t>2014-03-11T14:50:00</a:t>
                      </a:r>
                    </a:p>
                  </a:txBody>
                  <a:tcPr marL="12700" marR="12700" marT="12700" marB="0" anchor="b">
                    <a:lnL>
                      <a:noFill/>
                    </a:lnL>
                    <a:lnR>
                      <a:noFill/>
                    </a:lnR>
                    <a:lnT>
                      <a:noFill/>
                    </a:lnT>
                    <a:lnB>
                      <a:noFill/>
                    </a:lnB>
                    <a:solidFill>
                      <a:srgbClr val="DAEEF3"/>
                    </a:solidFill>
                  </a:tcPr>
                </a:tc>
              </a:tr>
              <a:tr h="216720">
                <a:tc>
                  <a:txBody>
                    <a:bodyPr/>
                    <a:lstStyle/>
                    <a:p>
                      <a:pPr algn="l" fontAlgn="b"/>
                      <a:r>
                        <a:rPr lang="en-US" sz="1050" b="0" i="0" u="none" strike="noStrike">
                          <a:solidFill>
                            <a:srgbClr val="000000"/>
                          </a:solidFill>
                          <a:effectLst/>
                          <a:latin typeface="Calibri"/>
                        </a:rPr>
                        <a:t>10.13.11.221</a:t>
                      </a:r>
                    </a:p>
                  </a:txBody>
                  <a:tcPr marL="12700" marR="12700" marT="12700" marB="0" anchor="b">
                    <a:lnL>
                      <a:noFill/>
                    </a:lnL>
                    <a:lnR>
                      <a:noFill/>
                    </a:lnR>
                    <a:lnT>
                      <a:noFill/>
                    </a:lnT>
                    <a:lnB>
                      <a:noFill/>
                    </a:lnB>
                    <a:solidFill>
                      <a:srgbClr val="FFFF00"/>
                    </a:solidFill>
                  </a:tcPr>
                </a:tc>
                <a:tc>
                  <a:txBody>
                    <a:bodyPr/>
                    <a:lstStyle/>
                    <a:p>
                      <a:pPr algn="l" fontAlgn="b"/>
                      <a:r>
                        <a:rPr lang="en-US" sz="1050" b="0" i="0" u="none" strike="noStrike" dirty="0" err="1" smtClean="0">
                          <a:solidFill>
                            <a:srgbClr val="000000"/>
                          </a:solidFill>
                          <a:effectLst/>
                          <a:latin typeface="Calibri"/>
                        </a:rPr>
                        <a:t>scott.hr.acme.com</a:t>
                      </a:r>
                      <a:endParaRPr lang="en-US" sz="105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00"/>
                    </a:solidFill>
                  </a:tcPr>
                </a:tc>
                <a:tc>
                  <a:txBody>
                    <a:bodyPr/>
                    <a:lstStyle/>
                    <a:p>
                      <a:pPr algn="l" fontAlgn="b"/>
                      <a:r>
                        <a:rPr lang="en-US" sz="1050" b="0" i="0" u="none" strike="noStrike" dirty="0">
                          <a:solidFill>
                            <a:srgbClr val="000000"/>
                          </a:solidFill>
                          <a:effectLst/>
                          <a:latin typeface="Calibri"/>
                        </a:rPr>
                        <a:t>12:3a:74:b2:6a:22</a:t>
                      </a:r>
                    </a:p>
                  </a:txBody>
                  <a:tcPr marL="12700" marR="12700" marT="12700" marB="0" anchor="b">
                    <a:lnL>
                      <a:noFill/>
                    </a:lnL>
                    <a:lnR>
                      <a:noFill/>
                    </a:lnR>
                    <a:lnT>
                      <a:noFill/>
                    </a:lnT>
                    <a:lnB>
                      <a:noFill/>
                    </a:lnB>
                    <a:solidFill>
                      <a:srgbClr val="FFFF00"/>
                    </a:solidFill>
                  </a:tcPr>
                </a:tc>
                <a:tc>
                  <a:txBody>
                    <a:bodyPr/>
                    <a:lstStyle/>
                    <a:p>
                      <a:pPr algn="l" fontAlgn="b"/>
                      <a:r>
                        <a:rPr lang="en-US" sz="1050" b="0" i="0" u="none" strike="noStrike" dirty="0">
                          <a:solidFill>
                            <a:srgbClr val="000000"/>
                          </a:solidFill>
                          <a:effectLst/>
                          <a:latin typeface="Calibri"/>
                        </a:rPr>
                        <a:t>2014-03-12T14:30:00</a:t>
                      </a:r>
                    </a:p>
                  </a:txBody>
                  <a:tcPr marL="12700" marR="12700" marT="12700" marB="0" anchor="b">
                    <a:lnL>
                      <a:noFill/>
                    </a:lnL>
                    <a:lnR>
                      <a:noFill/>
                    </a:lnR>
                    <a:lnT>
                      <a:noFill/>
                    </a:lnT>
                    <a:lnB>
                      <a:noFill/>
                    </a:lnB>
                    <a:solidFill>
                      <a:srgbClr val="FFFF00"/>
                    </a:solid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3048337115"/>
              </p:ext>
            </p:extLst>
          </p:nvPr>
        </p:nvGraphicFramePr>
        <p:xfrm>
          <a:off x="4862240" y="1320114"/>
          <a:ext cx="3928358" cy="1811835"/>
        </p:xfrm>
        <a:graphic>
          <a:graphicData uri="http://schemas.openxmlformats.org/drawingml/2006/table">
            <a:tbl>
              <a:tblPr/>
              <a:tblGrid>
                <a:gridCol w="736600"/>
                <a:gridCol w="1081977"/>
                <a:gridCol w="920173"/>
                <a:gridCol w="1189608"/>
              </a:tblGrid>
              <a:tr h="190500">
                <a:tc>
                  <a:txBody>
                    <a:bodyPr/>
                    <a:lstStyle/>
                    <a:p>
                      <a:pPr algn="l" fontAlgn="b"/>
                      <a:r>
                        <a:rPr lang="en-US" sz="1050" b="0" i="0" u="none" strike="noStrike" dirty="0">
                          <a:solidFill>
                            <a:srgbClr val="FFFFFF"/>
                          </a:solidFill>
                          <a:effectLst/>
                          <a:latin typeface="Calibri"/>
                        </a:rPr>
                        <a:t>AD_IP</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1050" b="0" i="0" u="none" strike="noStrike" dirty="0">
                          <a:solidFill>
                            <a:srgbClr val="FFFFFF"/>
                          </a:solidFill>
                          <a:effectLst/>
                          <a:latin typeface="Calibri"/>
                        </a:rPr>
                        <a:t>Username</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1050" b="0" i="0" u="none" strike="noStrike" dirty="0">
                          <a:solidFill>
                            <a:srgbClr val="FFFFFF"/>
                          </a:solidFill>
                          <a:effectLst/>
                          <a:latin typeface="Calibri"/>
                        </a:rPr>
                        <a:t>FQDN</a:t>
                      </a: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1050" b="0" i="0" u="none" strike="noStrike" dirty="0" err="1">
                          <a:solidFill>
                            <a:srgbClr val="FFFFFF"/>
                          </a:solidFill>
                          <a:effectLst/>
                          <a:latin typeface="Calibri"/>
                        </a:rPr>
                        <a:t>Event_Time</a:t>
                      </a:r>
                      <a:endParaRPr lang="en-US" sz="1050" b="0" i="0" u="none" strike="noStrike" dirty="0">
                        <a:solidFill>
                          <a:srgbClr val="FFFFFF"/>
                        </a:solidFill>
                        <a:effectLst/>
                        <a:latin typeface="Calibri"/>
                      </a:endParaRPr>
                    </a:p>
                  </a:txBody>
                  <a:tcPr marL="12700" marR="12700" marT="12700"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r>
              <a:tr h="190500">
                <a:tc>
                  <a:txBody>
                    <a:bodyPr/>
                    <a:lstStyle/>
                    <a:p>
                      <a:pPr algn="l" fontAlgn="b"/>
                      <a:r>
                        <a:rPr lang="en-US" sz="1050" b="0" i="0" u="none" strike="noStrike" dirty="0">
                          <a:solidFill>
                            <a:srgbClr val="000000"/>
                          </a:solidFill>
                          <a:effectLst/>
                          <a:latin typeface="Calibri"/>
                        </a:rPr>
                        <a:t>10.10.50.25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50" b="0" i="0" u="none" strike="noStrike" dirty="0" err="1" smtClean="0">
                          <a:solidFill>
                            <a:srgbClr val="000000"/>
                          </a:solidFill>
                          <a:effectLst/>
                          <a:latin typeface="Calibri"/>
                        </a:rPr>
                        <a:t>dave</a:t>
                      </a:r>
                      <a:endParaRPr lang="en-US" sz="105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50" b="0" i="0" u="none" strike="noStrike" dirty="0" err="1" smtClean="0">
                          <a:solidFill>
                            <a:srgbClr val="000000"/>
                          </a:solidFill>
                          <a:effectLst/>
                          <a:latin typeface="Calibri"/>
                        </a:rPr>
                        <a:t>dave.eng.acme</a:t>
                      </a:r>
                      <a:endParaRPr lang="en-US" sz="105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50" b="0" i="0" u="none" strike="noStrike">
                          <a:solidFill>
                            <a:srgbClr val="000000"/>
                          </a:solidFill>
                          <a:effectLst/>
                          <a:latin typeface="Calibri"/>
                        </a:rPr>
                        <a:t>2014-03-10T13:00:00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90500">
                <a:tc>
                  <a:txBody>
                    <a:bodyPr/>
                    <a:lstStyle/>
                    <a:p>
                      <a:pPr algn="l" fontAlgn="b"/>
                      <a:r>
                        <a:rPr lang="en-US" sz="1050" b="0" i="0" u="none" strike="noStrike">
                          <a:solidFill>
                            <a:srgbClr val="000000"/>
                          </a:solidFill>
                          <a:effectLst/>
                          <a:latin typeface="Calibri"/>
                        </a:rPr>
                        <a:t>10.10.50.25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050" b="0" i="0" u="none" strike="noStrike" dirty="0" err="1" smtClean="0">
                          <a:solidFill>
                            <a:srgbClr val="000000"/>
                          </a:solidFill>
                          <a:effectLst/>
                          <a:latin typeface="Calibri"/>
                        </a:rPr>
                        <a:t>dave</a:t>
                      </a:r>
                      <a:endParaRPr lang="en-US" sz="105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050" b="0" i="0" u="none" strike="noStrike" dirty="0" err="1" smtClean="0">
                          <a:solidFill>
                            <a:srgbClr val="000000"/>
                          </a:solidFill>
                          <a:effectLst/>
                          <a:latin typeface="Calibri"/>
                        </a:rPr>
                        <a:t>dave.eng.acme</a:t>
                      </a:r>
                      <a:endParaRPr lang="en-US" sz="105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050" b="0" i="0" u="none" strike="noStrike" dirty="0">
                          <a:solidFill>
                            <a:srgbClr val="000000"/>
                          </a:solidFill>
                          <a:effectLst/>
                          <a:latin typeface="Calibri"/>
                        </a:rPr>
                        <a:t>2014-03-10T14:00:00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90500">
                <a:tc>
                  <a:txBody>
                    <a:bodyPr/>
                    <a:lstStyle/>
                    <a:p>
                      <a:pPr algn="l" fontAlgn="b"/>
                      <a:r>
                        <a:rPr lang="en-US" sz="1050" b="0" i="0" u="none" strike="noStrike">
                          <a:solidFill>
                            <a:srgbClr val="000000"/>
                          </a:solidFill>
                          <a:effectLst/>
                          <a:latin typeface="Calibri"/>
                        </a:rPr>
                        <a:t>10.10.50.25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50" b="0" i="0" u="none" strike="noStrike" dirty="0" err="1" smtClean="0">
                          <a:solidFill>
                            <a:srgbClr val="000000"/>
                          </a:solidFill>
                          <a:effectLst/>
                          <a:latin typeface="Calibri"/>
                        </a:rPr>
                        <a:t>dave</a:t>
                      </a:r>
                      <a:endParaRPr lang="en-US" sz="105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50" b="0" i="0" u="none" strike="noStrike" dirty="0" err="1" smtClean="0">
                          <a:solidFill>
                            <a:srgbClr val="000000"/>
                          </a:solidFill>
                          <a:effectLst/>
                          <a:latin typeface="Calibri"/>
                        </a:rPr>
                        <a:t>dave.eng.acme</a:t>
                      </a:r>
                      <a:endParaRPr lang="en-US" sz="105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50" b="0" i="0" u="none" strike="noStrike">
                          <a:solidFill>
                            <a:srgbClr val="000000"/>
                          </a:solidFill>
                          <a:effectLst/>
                          <a:latin typeface="Calibri"/>
                        </a:rPr>
                        <a:t>2014-03-11T09:00:00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90500">
                <a:tc>
                  <a:txBody>
                    <a:bodyPr/>
                    <a:lstStyle/>
                    <a:p>
                      <a:pPr algn="l" fontAlgn="b"/>
                      <a:r>
                        <a:rPr lang="en-US" sz="1050" b="0" i="0" u="none" strike="noStrike">
                          <a:solidFill>
                            <a:srgbClr val="000000"/>
                          </a:solidFill>
                          <a:effectLst/>
                          <a:latin typeface="Calibri"/>
                        </a:rPr>
                        <a:t>10.100.1.23</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050" b="0" i="0" u="sng" strike="noStrike" dirty="0" smtClean="0">
                          <a:solidFill>
                            <a:srgbClr val="0000FF"/>
                          </a:solidFill>
                          <a:effectLst/>
                          <a:latin typeface="Calibri"/>
                          <a:hlinkClick r:id="rId2"/>
                        </a:rPr>
                        <a:t>dave@acme.com</a:t>
                      </a:r>
                      <a:endParaRPr lang="en-US" sz="1050" b="0" i="0" u="sng" strike="noStrike" dirty="0">
                        <a:solidFill>
                          <a:srgbClr val="0000FF"/>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050" b="0" i="0" u="none" strike="noStrike">
                          <a:solidFill>
                            <a:srgbClr val="000000"/>
                          </a:solidFill>
                          <a:effectLst/>
                          <a:latin typeface="Calibri"/>
                        </a:rPr>
                        <a:t> </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050" b="0" i="0" u="none" strike="noStrike">
                          <a:solidFill>
                            <a:srgbClr val="000000"/>
                          </a:solidFill>
                          <a:effectLst/>
                          <a:latin typeface="Calibri"/>
                        </a:rPr>
                        <a:t>2014-03-11T14:00:00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190500">
                <a:tc>
                  <a:txBody>
                    <a:bodyPr/>
                    <a:lstStyle/>
                    <a:p>
                      <a:pPr algn="l" fontAlgn="b"/>
                      <a:r>
                        <a:rPr lang="en-US" sz="1050" b="0" i="0" u="none" strike="noStrike">
                          <a:solidFill>
                            <a:srgbClr val="000000"/>
                          </a:solidFill>
                          <a:effectLst/>
                          <a:latin typeface="Calibri"/>
                        </a:rPr>
                        <a:t>10.5.12.2</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50" b="0" i="0" u="none" strike="noStrike">
                          <a:solidFill>
                            <a:srgbClr val="000000"/>
                          </a:solidFill>
                          <a:effectLst/>
                          <a:latin typeface="Calibri"/>
                        </a:rPr>
                        <a:t>scott</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50" b="0" i="0" u="none" strike="noStrike" dirty="0" err="1" smtClean="0">
                          <a:solidFill>
                            <a:srgbClr val="000000"/>
                          </a:solidFill>
                          <a:effectLst/>
                          <a:latin typeface="Calibri"/>
                        </a:rPr>
                        <a:t>scott.hr.acme</a:t>
                      </a:r>
                      <a:endParaRPr lang="en-US" sz="105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50" b="0" i="0" u="none" strike="noStrike">
                          <a:solidFill>
                            <a:srgbClr val="000000"/>
                          </a:solidFill>
                          <a:effectLst/>
                          <a:latin typeface="Calibri"/>
                        </a:rPr>
                        <a:t>2014-03-10T10:00:00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90500">
                <a:tc>
                  <a:txBody>
                    <a:bodyPr/>
                    <a:lstStyle/>
                    <a:p>
                      <a:pPr algn="l" fontAlgn="b"/>
                      <a:r>
                        <a:rPr lang="en-US" sz="1050" b="0" i="0" u="none" strike="noStrike">
                          <a:solidFill>
                            <a:srgbClr val="000000"/>
                          </a:solidFill>
                          <a:effectLst/>
                          <a:latin typeface="Calibri"/>
                        </a:rPr>
                        <a:t>192.168.1.65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050" b="0" i="0" u="sng" strike="noStrike" dirty="0">
                          <a:solidFill>
                            <a:srgbClr val="0000FF"/>
                          </a:solidFill>
                          <a:effectLst/>
                          <a:latin typeface="Calibri"/>
                          <a:hlinkClick r:id="rId3"/>
                        </a:rPr>
                        <a:t>scott</a:t>
                      </a:r>
                      <a:r>
                        <a:rPr lang="en-US" sz="1050" b="0" i="0" u="sng" strike="noStrike" dirty="0" smtClean="0">
                          <a:solidFill>
                            <a:srgbClr val="0000FF"/>
                          </a:solidFill>
                          <a:effectLst/>
                          <a:latin typeface="Calibri"/>
                          <a:hlinkClick r:id="rId3"/>
                        </a:rPr>
                        <a:t>@acme.com</a:t>
                      </a:r>
                      <a:endParaRPr lang="en-US" sz="1050" b="0" i="0" u="sng" strike="noStrike" dirty="0">
                        <a:solidFill>
                          <a:srgbClr val="0000FF"/>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050" b="0" i="0" u="none" strike="noStrike">
                          <a:solidFill>
                            <a:srgbClr val="000000"/>
                          </a:solidFill>
                          <a:effectLst/>
                          <a:latin typeface="Calibri"/>
                        </a:rPr>
                        <a:t> </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050" b="0" i="0" u="none" strike="noStrike">
                          <a:solidFill>
                            <a:srgbClr val="000000"/>
                          </a:solidFill>
                          <a:effectLst/>
                          <a:latin typeface="Calibri"/>
                        </a:rPr>
                        <a:t>2014-03-10T14:30:00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90500">
                <a:tc>
                  <a:txBody>
                    <a:bodyPr/>
                    <a:lstStyle/>
                    <a:p>
                      <a:pPr algn="l" fontAlgn="b"/>
                      <a:r>
                        <a:rPr lang="en-US" sz="1050" b="0" i="0" u="none" strike="noStrike">
                          <a:solidFill>
                            <a:srgbClr val="000000"/>
                          </a:solidFill>
                          <a:effectLst/>
                          <a:latin typeface="Calibri"/>
                        </a:rPr>
                        <a:t>10.13.11.221</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050" b="0" i="0" u="none" strike="noStrike">
                          <a:solidFill>
                            <a:srgbClr val="000000"/>
                          </a:solidFill>
                          <a:effectLst/>
                          <a:latin typeface="Calibri"/>
                        </a:rPr>
                        <a:t>scott</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050" b="0" i="0" u="none" strike="noStrike">
                          <a:solidFill>
                            <a:srgbClr val="000000"/>
                          </a:solidFill>
                          <a:effectLst/>
                          <a:latin typeface="Calibri"/>
                        </a:rPr>
                        <a:t> </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c>
                  <a:txBody>
                    <a:bodyPr/>
                    <a:lstStyle/>
                    <a:p>
                      <a:pPr algn="l" fontAlgn="b"/>
                      <a:r>
                        <a:rPr lang="en-US" sz="1050" b="0" i="0" u="none" strike="noStrike">
                          <a:solidFill>
                            <a:srgbClr val="000000"/>
                          </a:solidFill>
                          <a:effectLst/>
                          <a:latin typeface="Calibri"/>
                        </a:rPr>
                        <a:t>2014-03-12T14:30:00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FFFF00"/>
                    </a:solidFill>
                  </a:tcPr>
                </a:tc>
              </a:tr>
              <a:tr h="287835">
                <a:tc>
                  <a:txBody>
                    <a:bodyPr/>
                    <a:lstStyle/>
                    <a:p>
                      <a:pPr algn="l" fontAlgn="b"/>
                      <a:r>
                        <a:rPr lang="en-US" sz="1050" b="0" i="0" u="none" strike="noStrike">
                          <a:solidFill>
                            <a:srgbClr val="000000"/>
                          </a:solidFill>
                          <a:effectLst/>
                          <a:latin typeface="Calibri"/>
                        </a:rPr>
                        <a:t>192.168.1.65</a:t>
                      </a:r>
                    </a:p>
                  </a:txBody>
                  <a:tcPr marL="12700" marR="12700" marT="12700" marB="0" anchor="b">
                    <a:lnL w="6350" cap="flat" cmpd="sng" algn="ctr">
                      <a:solidFill>
                        <a:srgbClr val="4F81BD"/>
                      </a:solidFill>
                      <a:prstDash val="solid"/>
                      <a:round/>
                      <a:headEnd type="none" w="med" len="med"/>
                      <a:tailEnd type="none" w="med" len="med"/>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050" b="0" i="0" u="none" strike="noStrike" dirty="0">
                          <a:solidFill>
                            <a:srgbClr val="000000"/>
                          </a:solidFill>
                          <a:effectLst/>
                          <a:latin typeface="Calibri"/>
                        </a:rPr>
                        <a:t>scot</a:t>
                      </a: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050" b="0" i="0" u="none" strike="noStrike" dirty="0" err="1" smtClean="0">
                          <a:solidFill>
                            <a:srgbClr val="000000"/>
                          </a:solidFill>
                          <a:effectLst/>
                          <a:latin typeface="Calibri"/>
                        </a:rPr>
                        <a:t>scott.hr.acme</a:t>
                      </a:r>
                      <a:endParaRPr lang="en-US" sz="1050" b="0" i="0" u="none" strike="noStrike" dirty="0">
                        <a:solidFill>
                          <a:srgbClr val="000000"/>
                        </a:solidFill>
                        <a:effectLst/>
                        <a:latin typeface="Calibri"/>
                      </a:endParaRPr>
                    </a:p>
                  </a:txBody>
                  <a:tcPr marL="12700" marR="12700" marT="12700"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c>
                  <a:txBody>
                    <a:bodyPr/>
                    <a:lstStyle/>
                    <a:p>
                      <a:pPr algn="l" fontAlgn="b"/>
                      <a:r>
                        <a:rPr lang="en-US" sz="1050" b="0" i="0" u="none" strike="noStrike" dirty="0">
                          <a:solidFill>
                            <a:srgbClr val="000000"/>
                          </a:solidFill>
                          <a:effectLst/>
                          <a:latin typeface="Calibri"/>
                        </a:rPr>
                        <a:t>2014-03-11T14:50:00</a:t>
                      </a:r>
                    </a:p>
                  </a:txBody>
                  <a:tcPr marL="12700" marR="12700" marT="12700"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109071037"/>
              </p:ext>
            </p:extLst>
          </p:nvPr>
        </p:nvGraphicFramePr>
        <p:xfrm>
          <a:off x="696281" y="4464538"/>
          <a:ext cx="8016163" cy="660696"/>
        </p:xfrm>
        <a:graphic>
          <a:graphicData uri="http://schemas.openxmlformats.org/drawingml/2006/table">
            <a:tbl>
              <a:tblPr/>
              <a:tblGrid>
                <a:gridCol w="696884"/>
                <a:gridCol w="1124970"/>
                <a:gridCol w="961190"/>
                <a:gridCol w="1255547"/>
                <a:gridCol w="1104881"/>
                <a:gridCol w="1597055"/>
                <a:gridCol w="1275636"/>
              </a:tblGrid>
              <a:tr h="165174">
                <a:tc>
                  <a:txBody>
                    <a:bodyPr/>
                    <a:lstStyle/>
                    <a:p>
                      <a:pPr algn="l" fontAlgn="b"/>
                      <a:r>
                        <a:rPr lang="en-US" sz="1000" b="0" i="0" u="none" strike="noStrike" dirty="0">
                          <a:solidFill>
                            <a:srgbClr val="FFFFFF"/>
                          </a:solidFill>
                          <a:effectLst/>
                          <a:latin typeface="Calibri"/>
                        </a:rPr>
                        <a:t>IP</a:t>
                      </a:r>
                    </a:p>
                  </a:txBody>
                  <a:tcPr marL="10695" marR="10695" marT="10695" marB="0" anchor="b">
                    <a:lnL>
                      <a:noFill/>
                    </a:lnL>
                    <a:lnR>
                      <a:noFill/>
                    </a:lnR>
                    <a:lnT>
                      <a:noFill/>
                    </a:lnT>
                    <a:lnB>
                      <a:noFill/>
                    </a:lnB>
                    <a:solidFill>
                      <a:srgbClr val="F79646"/>
                    </a:solidFill>
                  </a:tcPr>
                </a:tc>
                <a:tc>
                  <a:txBody>
                    <a:bodyPr/>
                    <a:lstStyle/>
                    <a:p>
                      <a:pPr algn="l" fontAlgn="b"/>
                      <a:r>
                        <a:rPr lang="en-US" sz="1000" b="0" i="0" u="none" strike="noStrike" dirty="0" err="1">
                          <a:solidFill>
                            <a:srgbClr val="FFFFFF"/>
                          </a:solidFill>
                          <a:effectLst/>
                          <a:latin typeface="Calibri"/>
                        </a:rPr>
                        <a:t>DHCP.hostname</a:t>
                      </a:r>
                      <a:endParaRPr lang="en-US" sz="1000" b="0" i="0" u="none" strike="noStrike" dirty="0">
                        <a:solidFill>
                          <a:srgbClr val="FFFFFF"/>
                        </a:solidFill>
                        <a:effectLst/>
                        <a:latin typeface="Calibri"/>
                      </a:endParaRPr>
                    </a:p>
                  </a:txBody>
                  <a:tcPr marL="10695" marR="10695" marT="10695" marB="0" anchor="b">
                    <a:lnL>
                      <a:noFill/>
                    </a:lnL>
                    <a:lnR>
                      <a:noFill/>
                    </a:lnR>
                    <a:lnT>
                      <a:noFill/>
                    </a:lnT>
                    <a:lnB>
                      <a:noFill/>
                    </a:lnB>
                    <a:solidFill>
                      <a:srgbClr val="F79646"/>
                    </a:solidFill>
                  </a:tcPr>
                </a:tc>
                <a:tc>
                  <a:txBody>
                    <a:bodyPr/>
                    <a:lstStyle/>
                    <a:p>
                      <a:pPr algn="l" fontAlgn="b"/>
                      <a:r>
                        <a:rPr lang="en-US" sz="1000" b="0" i="0" u="none" strike="noStrike" dirty="0">
                          <a:solidFill>
                            <a:srgbClr val="FFFFFF"/>
                          </a:solidFill>
                          <a:effectLst/>
                          <a:latin typeface="Calibri"/>
                        </a:rPr>
                        <a:t>DHCP.MAC</a:t>
                      </a:r>
                    </a:p>
                  </a:txBody>
                  <a:tcPr marL="10695" marR="10695" marT="10695" marB="0" anchor="b">
                    <a:lnL>
                      <a:noFill/>
                    </a:lnL>
                    <a:lnR>
                      <a:noFill/>
                    </a:lnR>
                    <a:lnT>
                      <a:noFill/>
                    </a:lnT>
                    <a:lnB>
                      <a:noFill/>
                    </a:lnB>
                    <a:solidFill>
                      <a:srgbClr val="F79646"/>
                    </a:solidFill>
                  </a:tcPr>
                </a:tc>
                <a:tc>
                  <a:txBody>
                    <a:bodyPr/>
                    <a:lstStyle/>
                    <a:p>
                      <a:pPr algn="l" fontAlgn="b"/>
                      <a:r>
                        <a:rPr lang="en-US" sz="1000" b="0" i="0" u="none" strike="noStrike" dirty="0" err="1">
                          <a:solidFill>
                            <a:srgbClr val="FFFFFF"/>
                          </a:solidFill>
                          <a:effectLst/>
                          <a:latin typeface="Calibri"/>
                        </a:rPr>
                        <a:t>DHCP_Lasteventtime</a:t>
                      </a:r>
                      <a:endParaRPr lang="en-US" sz="1000" b="0" i="0" u="none" strike="noStrike" dirty="0">
                        <a:solidFill>
                          <a:srgbClr val="FFFFFF"/>
                        </a:solidFill>
                        <a:effectLst/>
                        <a:latin typeface="Calibri"/>
                      </a:endParaRPr>
                    </a:p>
                  </a:txBody>
                  <a:tcPr marL="10695" marR="10695" marT="10695" marB="0" anchor="b">
                    <a:lnL>
                      <a:noFill/>
                    </a:lnL>
                    <a:lnR>
                      <a:noFill/>
                    </a:lnR>
                    <a:lnT>
                      <a:noFill/>
                    </a:lnT>
                    <a:lnB>
                      <a:noFill/>
                    </a:lnB>
                    <a:solidFill>
                      <a:srgbClr val="F79646"/>
                    </a:solidFill>
                  </a:tcPr>
                </a:tc>
                <a:tc>
                  <a:txBody>
                    <a:bodyPr/>
                    <a:lstStyle/>
                    <a:p>
                      <a:pPr algn="l" fontAlgn="b"/>
                      <a:r>
                        <a:rPr lang="en-US" sz="1000" b="0" i="0" u="none" strike="noStrike" dirty="0" err="1">
                          <a:solidFill>
                            <a:srgbClr val="FFFFFF"/>
                          </a:solidFill>
                          <a:effectLst/>
                          <a:latin typeface="Calibri"/>
                        </a:rPr>
                        <a:t>AD_username</a:t>
                      </a:r>
                      <a:endParaRPr lang="en-US" sz="1000" b="0" i="0" u="none" strike="noStrike" dirty="0">
                        <a:solidFill>
                          <a:srgbClr val="FFFFFF"/>
                        </a:solidFill>
                        <a:effectLst/>
                        <a:latin typeface="Calibri"/>
                      </a:endParaRPr>
                    </a:p>
                  </a:txBody>
                  <a:tcPr marL="10695" marR="10695" marT="10695"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c>
                  <a:txBody>
                    <a:bodyPr/>
                    <a:lstStyle/>
                    <a:p>
                      <a:pPr algn="l" fontAlgn="b"/>
                      <a:r>
                        <a:rPr lang="en-US" sz="1000" b="0" i="0" u="none" strike="noStrike">
                          <a:solidFill>
                            <a:srgbClr val="FFFFFF"/>
                          </a:solidFill>
                          <a:effectLst/>
                          <a:latin typeface="Calibri"/>
                        </a:rPr>
                        <a:t>AD_FQDN</a:t>
                      </a:r>
                    </a:p>
                  </a:txBody>
                  <a:tcPr marL="10695" marR="10695" marT="10695" marB="0" anchor="b">
                    <a:lnL>
                      <a:noFill/>
                    </a:lnL>
                    <a:lnR>
                      <a:noFill/>
                    </a:lnR>
                    <a:lnT>
                      <a:noFill/>
                    </a:lnT>
                    <a:lnB>
                      <a:noFill/>
                    </a:lnB>
                    <a:solidFill>
                      <a:srgbClr val="F79646"/>
                    </a:solidFill>
                  </a:tcPr>
                </a:tc>
                <a:tc>
                  <a:txBody>
                    <a:bodyPr/>
                    <a:lstStyle/>
                    <a:p>
                      <a:pPr algn="l" fontAlgn="b"/>
                      <a:r>
                        <a:rPr lang="en-US" sz="1000" b="0" i="0" u="none" strike="noStrike">
                          <a:solidFill>
                            <a:srgbClr val="FFFFFF"/>
                          </a:solidFill>
                          <a:effectLst/>
                          <a:latin typeface="Calibri"/>
                        </a:rPr>
                        <a:t>AD_Lasteventtime</a:t>
                      </a:r>
                    </a:p>
                  </a:txBody>
                  <a:tcPr marL="10695" marR="10695" marT="10695" marB="0" anchor="b">
                    <a:lnL>
                      <a:noFill/>
                    </a:lnL>
                    <a:lnR>
                      <a:noFill/>
                    </a:lnR>
                    <a:lnT>
                      <a:noFill/>
                    </a:lnT>
                    <a:lnB w="6350" cap="flat" cmpd="sng" algn="ctr">
                      <a:solidFill>
                        <a:srgbClr val="4F81BD"/>
                      </a:solidFill>
                      <a:prstDash val="solid"/>
                      <a:round/>
                      <a:headEnd type="none" w="med" len="med"/>
                      <a:tailEnd type="none" w="med" len="med"/>
                    </a:lnB>
                    <a:solidFill>
                      <a:srgbClr val="F79646"/>
                    </a:solidFill>
                  </a:tcPr>
                </a:tc>
              </a:tr>
              <a:tr h="165174">
                <a:tc>
                  <a:txBody>
                    <a:bodyPr/>
                    <a:lstStyle/>
                    <a:p>
                      <a:pPr algn="l" fontAlgn="b"/>
                      <a:r>
                        <a:rPr lang="en-US" sz="1000" b="0" i="0" u="none" strike="noStrike">
                          <a:solidFill>
                            <a:srgbClr val="000000"/>
                          </a:solidFill>
                          <a:effectLst/>
                          <a:latin typeface="Calibri"/>
                        </a:rPr>
                        <a:t>10.100.1.23</a:t>
                      </a: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dirty="0" err="1" smtClean="0">
                          <a:solidFill>
                            <a:srgbClr val="000000"/>
                          </a:solidFill>
                          <a:effectLst/>
                          <a:latin typeface="Calibri"/>
                        </a:rPr>
                        <a:t>dave.eng.acme.com</a:t>
                      </a:r>
                      <a:endParaRPr lang="en-US" sz="1000" b="0" i="0" u="none" strike="noStrike" dirty="0">
                        <a:solidFill>
                          <a:srgbClr val="000000"/>
                        </a:solidFill>
                        <a:effectLst/>
                        <a:latin typeface="Calibri"/>
                      </a:endParaRP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a:solidFill>
                            <a:srgbClr val="000000"/>
                          </a:solidFill>
                          <a:effectLst/>
                          <a:latin typeface="Calibri"/>
                        </a:rPr>
                        <a:t>58:5c:35:c3:6e:a4</a:t>
                      </a: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a:solidFill>
                            <a:srgbClr val="000000"/>
                          </a:solidFill>
                          <a:effectLst/>
                          <a:latin typeface="Calibri"/>
                        </a:rPr>
                        <a:t>2014-03-11T14:00:00</a:t>
                      </a:r>
                    </a:p>
                  </a:txBody>
                  <a:tcPr marL="10695" marR="10695" marT="10695" marB="0" anchor="b">
                    <a:lnL>
                      <a:noFill/>
                    </a:lnL>
                    <a:lnR>
                      <a:noFill/>
                    </a:lnR>
                    <a:lnT>
                      <a:noFill/>
                    </a:lnT>
                    <a:lnB>
                      <a:noFill/>
                    </a:lnB>
                    <a:solidFill>
                      <a:srgbClr val="B7DEE8"/>
                    </a:solidFill>
                  </a:tcPr>
                </a:tc>
                <a:tc>
                  <a:txBody>
                    <a:bodyPr/>
                    <a:lstStyle/>
                    <a:p>
                      <a:pPr algn="l" fontAlgn="b"/>
                      <a:r>
                        <a:rPr lang="en-US" sz="1000" b="0" i="0" u="sng" strike="noStrike" dirty="0" smtClean="0">
                          <a:solidFill>
                            <a:srgbClr val="0000FF"/>
                          </a:solidFill>
                          <a:effectLst/>
                          <a:latin typeface="Calibri"/>
                          <a:hlinkClick r:id="rId2"/>
                        </a:rPr>
                        <a:t>dave@acme.com</a:t>
                      </a:r>
                      <a:endParaRPr lang="en-US" sz="1000" b="0" i="0" u="sng" strike="noStrike" dirty="0">
                        <a:solidFill>
                          <a:srgbClr val="0000FF"/>
                        </a:solidFill>
                        <a:effectLst/>
                        <a:latin typeface="Calibri"/>
                      </a:endParaRPr>
                    </a:p>
                  </a:txBody>
                  <a:tcPr marL="10695" marR="10695" marT="10695" marB="0" anchor="b">
                    <a:lnL>
                      <a:noFill/>
                    </a:lnL>
                    <a:lnR>
                      <a:noFill/>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c>
                  <a:txBody>
                    <a:bodyPr/>
                    <a:lstStyle/>
                    <a:p>
                      <a:pPr algn="l" fontAlgn="b"/>
                      <a:r>
                        <a:rPr lang="en-US" sz="1000" b="0" i="0" u="none" strike="noStrike" dirty="0" err="1" smtClean="0">
                          <a:solidFill>
                            <a:srgbClr val="000000"/>
                          </a:solidFill>
                          <a:effectLst/>
                          <a:latin typeface="Calibri"/>
                        </a:rPr>
                        <a:t>dave.eng.acme.com</a:t>
                      </a:r>
                      <a:endParaRPr lang="en-US" sz="1000" b="0" i="0" u="none" strike="noStrike" dirty="0">
                        <a:solidFill>
                          <a:srgbClr val="000000"/>
                        </a:solidFill>
                        <a:effectLst/>
                        <a:latin typeface="Calibri"/>
                      </a:endParaRP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a:solidFill>
                            <a:srgbClr val="000000"/>
                          </a:solidFill>
                          <a:effectLst/>
                          <a:latin typeface="Calibri"/>
                        </a:rPr>
                        <a:t>2014-03-11T14:00:00</a:t>
                      </a:r>
                    </a:p>
                  </a:txBody>
                  <a:tcPr marL="10695" marR="10695" marT="1069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B7DEE8"/>
                    </a:solidFill>
                  </a:tcPr>
                </a:tc>
              </a:tr>
              <a:tr h="165174">
                <a:tc>
                  <a:txBody>
                    <a:bodyPr/>
                    <a:lstStyle/>
                    <a:p>
                      <a:pPr algn="l" fontAlgn="b"/>
                      <a:r>
                        <a:rPr lang="en-US" sz="1000" b="0" i="0" u="none" strike="noStrike">
                          <a:solidFill>
                            <a:srgbClr val="000000"/>
                          </a:solidFill>
                          <a:effectLst/>
                          <a:latin typeface="Calibri"/>
                        </a:rPr>
                        <a:t>10.13.11.221</a:t>
                      </a:r>
                    </a:p>
                  </a:txBody>
                  <a:tcPr marL="10695" marR="10695" marT="10695" marB="0" anchor="b">
                    <a:lnL>
                      <a:noFill/>
                    </a:lnL>
                    <a:lnR>
                      <a:noFill/>
                    </a:lnR>
                    <a:lnT>
                      <a:noFill/>
                    </a:lnT>
                    <a:lnB>
                      <a:noFill/>
                    </a:lnB>
                    <a:solidFill>
                      <a:srgbClr val="DAEEF3"/>
                    </a:solidFill>
                  </a:tcPr>
                </a:tc>
                <a:tc>
                  <a:txBody>
                    <a:bodyPr/>
                    <a:lstStyle/>
                    <a:p>
                      <a:pPr algn="l" fontAlgn="b"/>
                      <a:r>
                        <a:rPr lang="en-US" sz="1000" b="0" i="0" u="none" strike="noStrike" dirty="0" err="1" smtClean="0">
                          <a:solidFill>
                            <a:srgbClr val="000000"/>
                          </a:solidFill>
                          <a:effectLst/>
                          <a:latin typeface="Calibri"/>
                        </a:rPr>
                        <a:t>scott.hr.acme.com</a:t>
                      </a:r>
                      <a:endParaRPr lang="en-US" sz="1000" b="0" i="0" u="none" strike="noStrike" dirty="0">
                        <a:solidFill>
                          <a:srgbClr val="000000"/>
                        </a:solidFill>
                        <a:effectLst/>
                        <a:latin typeface="Calibri"/>
                      </a:endParaRPr>
                    </a:p>
                  </a:txBody>
                  <a:tcPr marL="10695" marR="10695" marT="10695" marB="0" anchor="b">
                    <a:lnL>
                      <a:noFill/>
                    </a:lnL>
                    <a:lnR>
                      <a:noFill/>
                    </a:lnR>
                    <a:lnT>
                      <a:noFill/>
                    </a:lnT>
                    <a:lnB>
                      <a:noFill/>
                    </a:lnB>
                    <a:solidFill>
                      <a:srgbClr val="DAEEF3"/>
                    </a:solidFill>
                  </a:tcPr>
                </a:tc>
                <a:tc>
                  <a:txBody>
                    <a:bodyPr/>
                    <a:lstStyle/>
                    <a:p>
                      <a:pPr algn="l" fontAlgn="b"/>
                      <a:r>
                        <a:rPr lang="en-US" sz="1000" b="0" i="0" u="none" strike="noStrike">
                          <a:solidFill>
                            <a:srgbClr val="000000"/>
                          </a:solidFill>
                          <a:effectLst/>
                          <a:latin typeface="Calibri"/>
                        </a:rPr>
                        <a:t>12:3a:74:b2:6a:22</a:t>
                      </a:r>
                    </a:p>
                  </a:txBody>
                  <a:tcPr marL="10695" marR="10695" marT="10695" marB="0" anchor="b">
                    <a:lnL>
                      <a:noFill/>
                    </a:lnL>
                    <a:lnR>
                      <a:noFill/>
                    </a:lnR>
                    <a:lnT>
                      <a:noFill/>
                    </a:lnT>
                    <a:lnB>
                      <a:noFill/>
                    </a:lnB>
                    <a:solidFill>
                      <a:srgbClr val="DAEEF3"/>
                    </a:solidFill>
                  </a:tcPr>
                </a:tc>
                <a:tc>
                  <a:txBody>
                    <a:bodyPr/>
                    <a:lstStyle/>
                    <a:p>
                      <a:pPr algn="l" fontAlgn="b"/>
                      <a:r>
                        <a:rPr lang="en-US" sz="1000" b="0" i="0" u="none" strike="noStrike">
                          <a:solidFill>
                            <a:srgbClr val="000000"/>
                          </a:solidFill>
                          <a:effectLst/>
                          <a:latin typeface="Calibri"/>
                        </a:rPr>
                        <a:t>2014-03-12T14:30:00</a:t>
                      </a:r>
                    </a:p>
                  </a:txBody>
                  <a:tcPr marL="10695" marR="10695" marT="10695" marB="0" anchor="b">
                    <a:lnL>
                      <a:noFill/>
                    </a:lnL>
                    <a:lnR>
                      <a:noFill/>
                    </a:lnR>
                    <a:lnT>
                      <a:noFill/>
                    </a:lnT>
                    <a:lnB>
                      <a:noFill/>
                    </a:lnB>
                    <a:solidFill>
                      <a:srgbClr val="DAEEF3"/>
                    </a:solidFill>
                  </a:tcPr>
                </a:tc>
                <a:tc>
                  <a:txBody>
                    <a:bodyPr/>
                    <a:lstStyle/>
                    <a:p>
                      <a:pPr algn="l" fontAlgn="b"/>
                      <a:r>
                        <a:rPr lang="en-US" sz="1000" b="0" i="0" u="none" strike="noStrike">
                          <a:solidFill>
                            <a:srgbClr val="000000"/>
                          </a:solidFill>
                          <a:effectLst/>
                          <a:latin typeface="Calibri"/>
                        </a:rPr>
                        <a:t>scott</a:t>
                      </a:r>
                    </a:p>
                  </a:txBody>
                  <a:tcPr marL="10695" marR="10695" marT="10695" marB="0" anchor="b">
                    <a:lnL>
                      <a:noFill/>
                    </a:lnL>
                    <a:lnR>
                      <a:noFill/>
                    </a:lnR>
                    <a:lnT w="6350" cap="flat" cmpd="sng" algn="ctr">
                      <a:solidFill>
                        <a:srgbClr val="4F81BD"/>
                      </a:solidFill>
                      <a:prstDash val="solid"/>
                      <a:round/>
                      <a:headEnd type="none" w="med" len="med"/>
                      <a:tailEnd type="none" w="med" len="med"/>
                    </a:lnT>
                    <a:lnB>
                      <a:noFill/>
                    </a:lnB>
                    <a:solidFill>
                      <a:srgbClr val="DAEEF3"/>
                    </a:solidFill>
                  </a:tcPr>
                </a:tc>
                <a:tc>
                  <a:txBody>
                    <a:bodyPr/>
                    <a:lstStyle/>
                    <a:p>
                      <a:pPr algn="l" fontAlgn="b"/>
                      <a:r>
                        <a:rPr lang="en-US" sz="1000" b="0" i="0" u="none" strike="noStrike" dirty="0" err="1" smtClean="0">
                          <a:solidFill>
                            <a:srgbClr val="000000"/>
                          </a:solidFill>
                          <a:effectLst/>
                          <a:latin typeface="Calibri"/>
                        </a:rPr>
                        <a:t>scot.hr.acme.com</a:t>
                      </a:r>
                      <a:endParaRPr lang="en-US" sz="1000" b="0" i="0" u="none" strike="noStrike" dirty="0">
                        <a:solidFill>
                          <a:srgbClr val="000000"/>
                        </a:solidFill>
                        <a:effectLst/>
                        <a:latin typeface="Calibri"/>
                      </a:endParaRPr>
                    </a:p>
                  </a:txBody>
                  <a:tcPr marL="10695" marR="10695" marT="10695" marB="0" anchor="b">
                    <a:lnL>
                      <a:noFill/>
                    </a:lnL>
                    <a:lnR>
                      <a:noFill/>
                    </a:lnR>
                    <a:lnT>
                      <a:noFill/>
                    </a:lnT>
                    <a:lnB>
                      <a:noFill/>
                    </a:lnB>
                    <a:solidFill>
                      <a:srgbClr val="DAEEF3"/>
                    </a:solidFill>
                  </a:tcPr>
                </a:tc>
                <a:tc>
                  <a:txBody>
                    <a:bodyPr/>
                    <a:lstStyle/>
                    <a:p>
                      <a:pPr algn="l" fontAlgn="b"/>
                      <a:r>
                        <a:rPr lang="en-US" sz="1000" b="0" i="0" u="none" strike="noStrike">
                          <a:solidFill>
                            <a:srgbClr val="000000"/>
                          </a:solidFill>
                          <a:effectLst/>
                          <a:latin typeface="Calibri"/>
                        </a:rPr>
                        <a:t>2014-03-12T14:30:00</a:t>
                      </a:r>
                    </a:p>
                  </a:txBody>
                  <a:tcPr marL="10695" marR="10695" marT="1069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AEEF3"/>
                    </a:solidFill>
                  </a:tcPr>
                </a:tc>
              </a:tr>
              <a:tr h="165174">
                <a:tc>
                  <a:txBody>
                    <a:bodyPr/>
                    <a:lstStyle/>
                    <a:p>
                      <a:pPr algn="l" fontAlgn="b"/>
                      <a:r>
                        <a:rPr lang="en-US" sz="1000" b="0" i="0" u="none" strike="noStrike">
                          <a:solidFill>
                            <a:srgbClr val="000000"/>
                          </a:solidFill>
                          <a:effectLst/>
                          <a:latin typeface="Calibri"/>
                        </a:rPr>
                        <a:t>10.131.1.4</a:t>
                      </a: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a:solidFill>
                            <a:srgbClr val="000000"/>
                          </a:solidFill>
                          <a:effectLst/>
                          <a:latin typeface="Calibri"/>
                        </a:rPr>
                        <a:t>admin</a:t>
                      </a: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dirty="0" smtClean="0">
                          <a:solidFill>
                            <a:srgbClr val="000000"/>
                          </a:solidFill>
                          <a:effectLst/>
                          <a:latin typeface="Calibri"/>
                        </a:rPr>
                        <a:t>NULL</a:t>
                      </a:r>
                      <a:endParaRPr lang="en-US" sz="1000" b="0" i="0" u="none" strike="noStrike" dirty="0">
                        <a:solidFill>
                          <a:srgbClr val="000000"/>
                        </a:solidFill>
                        <a:effectLst/>
                        <a:latin typeface="Calibri"/>
                      </a:endParaRP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dirty="0" smtClean="0">
                          <a:solidFill>
                            <a:srgbClr val="000000"/>
                          </a:solidFill>
                          <a:effectLst/>
                          <a:latin typeface="Calibri"/>
                        </a:rPr>
                        <a:t>NULL</a:t>
                      </a: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a:solidFill>
                            <a:srgbClr val="000000"/>
                          </a:solidFill>
                          <a:effectLst/>
                          <a:latin typeface="Calibri"/>
                        </a:rPr>
                        <a:t>domain_admin</a:t>
                      </a: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dirty="0" err="1" smtClean="0">
                          <a:solidFill>
                            <a:srgbClr val="000000"/>
                          </a:solidFill>
                          <a:effectLst/>
                          <a:latin typeface="Calibri"/>
                        </a:rPr>
                        <a:t>acme.com</a:t>
                      </a:r>
                      <a:endParaRPr lang="en-US" sz="1000" b="0" i="0" u="none" strike="noStrike" dirty="0">
                        <a:solidFill>
                          <a:srgbClr val="000000"/>
                        </a:solidFill>
                        <a:effectLst/>
                        <a:latin typeface="Calibri"/>
                      </a:endParaRPr>
                    </a:p>
                  </a:txBody>
                  <a:tcPr marL="10695" marR="10695" marT="10695" marB="0" anchor="b">
                    <a:lnL>
                      <a:noFill/>
                    </a:lnL>
                    <a:lnR>
                      <a:noFill/>
                    </a:lnR>
                    <a:lnT>
                      <a:noFill/>
                    </a:lnT>
                    <a:lnB>
                      <a:noFill/>
                    </a:lnB>
                    <a:solidFill>
                      <a:srgbClr val="B7DEE8"/>
                    </a:solidFill>
                  </a:tcPr>
                </a:tc>
                <a:tc>
                  <a:txBody>
                    <a:bodyPr/>
                    <a:lstStyle/>
                    <a:p>
                      <a:pPr algn="l" fontAlgn="b"/>
                      <a:r>
                        <a:rPr lang="en-US" sz="1000" b="0" i="0" u="none" strike="noStrike" dirty="0">
                          <a:solidFill>
                            <a:srgbClr val="000000"/>
                          </a:solidFill>
                          <a:effectLst/>
                          <a:latin typeface="Calibri"/>
                        </a:rPr>
                        <a:t>2014-03-12T23:00:00</a:t>
                      </a:r>
                    </a:p>
                  </a:txBody>
                  <a:tcPr marL="10695" marR="10695" marT="10695" marB="0" anchor="b">
                    <a:lnL>
                      <a:noFill/>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a:noFill/>
                    </a:lnB>
                    <a:solidFill>
                      <a:srgbClr val="B7DEE8"/>
                    </a:solidFill>
                  </a:tcPr>
                </a:tc>
              </a:tr>
            </a:tbl>
          </a:graphicData>
        </a:graphic>
      </p:graphicFrame>
      <p:cxnSp>
        <p:nvCxnSpPr>
          <p:cNvPr id="20" name="Straight Arrow Connector 19"/>
          <p:cNvCxnSpPr/>
          <p:nvPr/>
        </p:nvCxnSpPr>
        <p:spPr>
          <a:xfrm>
            <a:off x="2303841" y="3575538"/>
            <a:ext cx="0" cy="644770"/>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cxnSp>
        <p:nvCxnSpPr>
          <p:cNvPr id="22" name="Straight Arrow Connector 21"/>
          <p:cNvCxnSpPr/>
          <p:nvPr/>
        </p:nvCxnSpPr>
        <p:spPr>
          <a:xfrm>
            <a:off x="6998934" y="3131949"/>
            <a:ext cx="0" cy="1088359"/>
          </a:xfrm>
          <a:prstGeom prst="straightConnector1">
            <a:avLst/>
          </a:prstGeom>
          <a:noFill/>
          <a:ln w="25400" cap="flat">
            <a:solidFill>
              <a:srgbClr val="D16349"/>
            </a:solidFill>
            <a:prstDash val="solid"/>
            <a:bevel/>
            <a:tailEnd type="arrow"/>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cxnSp>
      <p:sp>
        <p:nvSpPr>
          <p:cNvPr id="31" name="TextBox 30"/>
          <p:cNvSpPr txBox="1"/>
          <p:nvPr/>
        </p:nvSpPr>
        <p:spPr>
          <a:xfrm>
            <a:off x="645815" y="5959231"/>
            <a:ext cx="781687" cy="215444"/>
          </a:xfrm>
          <a:prstGeom prst="rect">
            <a:avLst/>
          </a:prstGeom>
          <a:noFill/>
          <a:ln>
            <a:solidFill>
              <a:schemeClr val="tx1"/>
            </a:solidFill>
          </a:ln>
        </p:spPr>
        <p:txBody>
          <a:bodyPr wrap="square" rtlCol="0">
            <a:spAutoFit/>
          </a:bodyPr>
          <a:lstStyle/>
          <a:p>
            <a:r>
              <a:rPr lang="en-US" sz="800" dirty="0" smtClean="0"/>
              <a:t>Primary Key</a:t>
            </a:r>
          </a:p>
        </p:txBody>
      </p:sp>
      <p:sp>
        <p:nvSpPr>
          <p:cNvPr id="16" name="Rectangle 15"/>
          <p:cNvSpPr/>
          <p:nvPr/>
        </p:nvSpPr>
        <p:spPr>
          <a:xfrm>
            <a:off x="2803694" y="3921090"/>
            <a:ext cx="3536620" cy="461665"/>
          </a:xfrm>
          <a:prstGeom prst="rect">
            <a:avLst/>
          </a:prstGeom>
          <a:noFill/>
        </p:spPr>
        <p:txBody>
          <a:bodyPr wrap="none" lIns="91440" tIns="45720" rIns="91440" bIns="45720">
            <a:spAutoFit/>
          </a:body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Real Time Identity Table</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cxnSp>
        <p:nvCxnSpPr>
          <p:cNvPr id="32" name="Straight Arrow Connector 31"/>
          <p:cNvCxnSpPr>
            <a:stCxn id="31" idx="0"/>
          </p:cNvCxnSpPr>
          <p:nvPr/>
        </p:nvCxnSpPr>
        <p:spPr>
          <a:xfrm flipH="1" flipV="1">
            <a:off x="1030461" y="5125234"/>
            <a:ext cx="6198" cy="833997"/>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906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Topology Discovery</a:t>
            </a:r>
            <a:endParaRPr lang="en-US" dirty="0"/>
          </a:p>
        </p:txBody>
      </p:sp>
      <p:sp>
        <p:nvSpPr>
          <p:cNvPr id="3" name="Text Placeholder 2"/>
          <p:cNvSpPr>
            <a:spLocks noGrp="1"/>
          </p:cNvSpPr>
          <p:nvPr>
            <p:ph type="body" idx="1"/>
          </p:nvPr>
        </p:nvSpPr>
        <p:spPr/>
        <p:txBody>
          <a:bodyPr/>
          <a:lstStyle/>
          <a:p>
            <a:r>
              <a:rPr lang="en-US" dirty="0" smtClean="0"/>
              <a:t>Learning the </a:t>
            </a:r>
            <a:r>
              <a:rPr lang="en-US" dirty="0"/>
              <a:t>L</a:t>
            </a:r>
            <a:r>
              <a:rPr lang="en-US" dirty="0" smtClean="0"/>
              <a:t>ocal Layers</a:t>
            </a:r>
            <a:endParaRPr lang="en-US" dirty="0"/>
          </a:p>
        </p:txBody>
      </p:sp>
    </p:spTree>
    <p:extLst>
      <p:ext uri="{BB962C8B-B14F-4D97-AF65-F5344CB8AC3E}">
        <p14:creationId xmlns:p14="http://schemas.microsoft.com/office/powerpoint/2010/main" val="292160682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 the lower layers of the OSI model passively</a:t>
            </a:r>
            <a:br>
              <a:rPr lang="en-US" dirty="0"/>
            </a:br>
            <a:endParaRPr lang="en-US" dirty="0"/>
          </a:p>
        </p:txBody>
      </p:sp>
      <p:sp>
        <p:nvSpPr>
          <p:cNvPr id="3" name="Content Placeholder 2"/>
          <p:cNvSpPr>
            <a:spLocks noGrp="1"/>
          </p:cNvSpPr>
          <p:nvPr>
            <p:ph sz="quarter" idx="14"/>
          </p:nvPr>
        </p:nvSpPr>
        <p:spPr>
          <a:xfrm>
            <a:off x="457200" y="1600200"/>
            <a:ext cx="8229600" cy="2218633"/>
          </a:xfrm>
        </p:spPr>
        <p:txBody>
          <a:bodyPr>
            <a:normAutofit/>
          </a:bodyPr>
          <a:lstStyle/>
          <a:p>
            <a:r>
              <a:rPr lang="en-US" dirty="0" smtClean="0"/>
              <a:t>Infer key properties</a:t>
            </a:r>
          </a:p>
          <a:p>
            <a:pPr lvl="1"/>
            <a:r>
              <a:rPr lang="en-US" dirty="0" smtClean="0"/>
              <a:t>DMZ blocks (often times we find new segments this way)</a:t>
            </a:r>
          </a:p>
          <a:p>
            <a:pPr lvl="1"/>
            <a:r>
              <a:rPr lang="en-US" dirty="0" smtClean="0"/>
              <a:t>LAN only blocks</a:t>
            </a:r>
          </a:p>
          <a:p>
            <a:pPr lvl="1"/>
            <a:r>
              <a:rPr lang="en-US" dirty="0" smtClean="0"/>
              <a:t>VLAN behavior (Student VLAN, ADMIN VLAN, STAFF VLAN)</a:t>
            </a:r>
            <a:endParaRPr lang="en-US" dirty="0"/>
          </a:p>
          <a:p>
            <a:r>
              <a:rPr lang="en-US" dirty="0" smtClean="0"/>
              <a:t>Keep in mind we loose visibility into switched traffic flows (layer 2 is hard to see at scale)</a:t>
            </a:r>
          </a:p>
        </p:txBody>
      </p:sp>
      <p:pic>
        <p:nvPicPr>
          <p:cNvPr id="5" name="Picture 4" descr="DPR_radiu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09028" y="3833721"/>
            <a:ext cx="2092512" cy="2611805"/>
          </a:xfrm>
          <a:prstGeom prst="rect">
            <a:avLst/>
          </a:prstGeom>
          <a:ln>
            <a:solidFill>
              <a:schemeClr val="tx1"/>
            </a:solidFill>
          </a:ln>
        </p:spPr>
      </p:pic>
      <p:cxnSp>
        <p:nvCxnSpPr>
          <p:cNvPr id="7" name="Straight Arrow Connector 6"/>
          <p:cNvCxnSpPr/>
          <p:nvPr/>
        </p:nvCxnSpPr>
        <p:spPr>
          <a:xfrm flipV="1">
            <a:off x="3615940" y="5177375"/>
            <a:ext cx="808935" cy="8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image13.png" descr="Screen Shot 2014-07-07 at 11.48.16 PM.png"/>
          <p:cNvPicPr/>
          <p:nvPr/>
        </p:nvPicPr>
        <p:blipFill>
          <a:blip r:embed="rId3">
            <a:extLst/>
          </a:blip>
          <a:srcRect l="11620"/>
          <a:stretch>
            <a:fillRect/>
          </a:stretch>
        </p:blipFill>
        <p:spPr>
          <a:xfrm>
            <a:off x="4513858" y="4093366"/>
            <a:ext cx="3810086" cy="2092513"/>
          </a:xfrm>
          <a:prstGeom prst="rect">
            <a:avLst/>
          </a:prstGeom>
          <a:ln w="12700">
            <a:solidFill>
              <a:srgbClr val="000000"/>
            </a:solidFill>
            <a:miter lim="400000"/>
          </a:ln>
        </p:spPr>
      </p:pic>
    </p:spTree>
    <p:extLst>
      <p:ext uri="{BB962C8B-B14F-4D97-AF65-F5344CB8AC3E}">
        <p14:creationId xmlns:p14="http://schemas.microsoft.com/office/powerpoint/2010/main" val="231132779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Features Built in this Step</a:t>
            </a:r>
            <a:endParaRPr lang="en-US" dirty="0"/>
          </a:p>
        </p:txBody>
      </p:sp>
      <p:sp>
        <p:nvSpPr>
          <p:cNvPr id="3" name="Content Placeholder 2"/>
          <p:cNvSpPr>
            <a:spLocks noGrp="1"/>
          </p:cNvSpPr>
          <p:nvPr>
            <p:ph sz="quarter" idx="14"/>
          </p:nvPr>
        </p:nvSpPr>
        <p:spPr>
          <a:xfrm>
            <a:off x="581714" y="1600200"/>
            <a:ext cx="8229600" cy="4525963"/>
          </a:xfrm>
        </p:spPr>
        <p:txBody>
          <a:bodyPr>
            <a:normAutofit/>
          </a:bodyPr>
          <a:lstStyle/>
          <a:p>
            <a:r>
              <a:rPr lang="en-US" dirty="0" smtClean="0"/>
              <a:t>Graph Features</a:t>
            </a:r>
          </a:p>
          <a:p>
            <a:pPr lvl="1"/>
            <a:r>
              <a:rPr lang="en-US" dirty="0" smtClean="0"/>
              <a:t>Source/Destination behavior</a:t>
            </a:r>
          </a:p>
          <a:p>
            <a:pPr lvl="2"/>
            <a:r>
              <a:rPr lang="en-US" dirty="0" smtClean="0"/>
              <a:t>How many hosts talk to this IP? (In Degree)</a:t>
            </a:r>
          </a:p>
          <a:p>
            <a:pPr lvl="2"/>
            <a:r>
              <a:rPr lang="en-US" dirty="0" smtClean="0"/>
              <a:t>How many hosts are talked to by this IP?  (Out Degree)</a:t>
            </a:r>
          </a:p>
          <a:p>
            <a:r>
              <a:rPr lang="en-US" dirty="0" smtClean="0"/>
              <a:t>Layer 2/Layer 3 Features</a:t>
            </a:r>
          </a:p>
          <a:p>
            <a:pPr lvl="1"/>
            <a:r>
              <a:rPr lang="en-US" dirty="0" smtClean="0"/>
              <a:t>IP Subnet Behavior</a:t>
            </a:r>
          </a:p>
          <a:p>
            <a:pPr lvl="2"/>
            <a:r>
              <a:rPr lang="en-US" dirty="0" smtClean="0"/>
              <a:t># LAN to LAN conversations (non routable IP flows)</a:t>
            </a:r>
          </a:p>
          <a:p>
            <a:pPr lvl="2"/>
            <a:r>
              <a:rPr lang="en-US" dirty="0" smtClean="0"/>
              <a:t># LAN to WAN conversations (non routable address to routable routable address ) </a:t>
            </a:r>
          </a:p>
          <a:p>
            <a:pPr lvl="1"/>
            <a:endParaRPr lang="en-US" dirty="0" smtClean="0"/>
          </a:p>
        </p:txBody>
      </p:sp>
    </p:spTree>
    <p:extLst>
      <p:ext uri="{BB962C8B-B14F-4D97-AF65-F5344CB8AC3E}">
        <p14:creationId xmlns:p14="http://schemas.microsoft.com/office/powerpoint/2010/main" val="40394179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Features: Example</a:t>
            </a:r>
            <a:endParaRPr lang="en-US" dirty="0"/>
          </a:p>
        </p:txBody>
      </p:sp>
      <p:sp>
        <p:nvSpPr>
          <p:cNvPr id="3" name="Content Placeholder 2"/>
          <p:cNvSpPr>
            <a:spLocks noGrp="1"/>
          </p:cNvSpPr>
          <p:nvPr>
            <p:ph sz="quarter" idx="14"/>
          </p:nvPr>
        </p:nvSpPr>
        <p:spPr/>
        <p:txBody>
          <a:bodyPr/>
          <a:lstStyle/>
          <a:p>
            <a:endParaRPr lang="en-US"/>
          </a:p>
        </p:txBody>
      </p:sp>
      <p:pic>
        <p:nvPicPr>
          <p:cNvPr id="4" name="Picture 3" descr="Screen Shot 2016-05-10 at 1.34.18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0110"/>
            <a:ext cx="9144000" cy="5347890"/>
          </a:xfrm>
          <a:prstGeom prst="rect">
            <a:avLst/>
          </a:prstGeom>
        </p:spPr>
      </p:pic>
    </p:spTree>
    <p:extLst>
      <p:ext uri="{BB962C8B-B14F-4D97-AF65-F5344CB8AC3E}">
        <p14:creationId xmlns:p14="http://schemas.microsoft.com/office/powerpoint/2010/main" val="3661960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Behavior based profiling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671136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 Fingerprints</a:t>
            </a:r>
            <a:endParaRPr lang="en-US" dirty="0"/>
          </a:p>
        </p:txBody>
      </p:sp>
      <p:sp>
        <p:nvSpPr>
          <p:cNvPr id="3" name="Content Placeholder 2"/>
          <p:cNvSpPr>
            <a:spLocks noGrp="1"/>
          </p:cNvSpPr>
          <p:nvPr>
            <p:ph sz="quarter" idx="14"/>
          </p:nvPr>
        </p:nvSpPr>
        <p:spPr/>
        <p:txBody>
          <a:bodyPr/>
          <a:lstStyle/>
          <a:p>
            <a:r>
              <a:rPr lang="en-US" dirty="0" smtClean="0"/>
              <a:t>Goal is to use machine learning, vanilla/fuzzy </a:t>
            </a:r>
            <a:r>
              <a:rPr lang="en-US" dirty="0"/>
              <a:t>correlation </a:t>
            </a:r>
            <a:r>
              <a:rPr lang="en-US" dirty="0" smtClean="0"/>
              <a:t>to discover some common asset classes (ML term sometimes is class labels)</a:t>
            </a:r>
          </a:p>
          <a:p>
            <a:pPr marL="457200" lvl="1" indent="0">
              <a:buNone/>
            </a:pPr>
            <a:endParaRPr lang="en-US" dirty="0" smtClean="0"/>
          </a:p>
        </p:txBody>
      </p:sp>
      <p:sp>
        <p:nvSpPr>
          <p:cNvPr id="4" name="TextBox 3"/>
          <p:cNvSpPr txBox="1"/>
          <p:nvPr/>
        </p:nvSpPr>
        <p:spPr>
          <a:xfrm>
            <a:off x="6369668" y="4413193"/>
            <a:ext cx="745058" cy="221205"/>
          </a:xfrm>
          <a:prstGeom prst="rect">
            <a:avLst/>
          </a:prstGeom>
          <a:noFill/>
        </p:spPr>
        <p:txBody>
          <a:bodyPr wrap="none" lIns="51426" tIns="25713" rIns="51426" bIns="25713" rtlCol="0">
            <a:spAutoFit/>
          </a:bodyPr>
          <a:lstStyle/>
          <a:p>
            <a:r>
              <a:rPr lang="en-US" sz="1100" dirty="0" smtClean="0"/>
              <a:t>*nix Server</a:t>
            </a:r>
            <a:endParaRPr lang="en-US" sz="1100" dirty="0"/>
          </a:p>
        </p:txBody>
      </p:sp>
      <p:pic>
        <p:nvPicPr>
          <p:cNvPr id="5" name="Picture 4" descr="desktop-bla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111" y="3714037"/>
            <a:ext cx="628715" cy="604118"/>
          </a:xfrm>
          <a:prstGeom prst="rect">
            <a:avLst/>
          </a:prstGeom>
        </p:spPr>
      </p:pic>
      <p:pic>
        <p:nvPicPr>
          <p:cNvPr id="6" name="Picture 5"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524" y="3750322"/>
            <a:ext cx="597042" cy="545920"/>
          </a:xfrm>
          <a:prstGeom prst="rect">
            <a:avLst/>
          </a:prstGeom>
        </p:spPr>
      </p:pic>
      <p:sp>
        <p:nvSpPr>
          <p:cNvPr id="7" name="TextBox 6"/>
          <p:cNvSpPr txBox="1"/>
          <p:nvPr/>
        </p:nvSpPr>
        <p:spPr>
          <a:xfrm>
            <a:off x="2183111" y="4413193"/>
            <a:ext cx="575884" cy="221205"/>
          </a:xfrm>
          <a:prstGeom prst="rect">
            <a:avLst/>
          </a:prstGeom>
          <a:noFill/>
        </p:spPr>
        <p:txBody>
          <a:bodyPr wrap="none" lIns="51426" tIns="25713" rIns="51426" bIns="25713" rtlCol="0">
            <a:spAutoFit/>
          </a:bodyPr>
          <a:lstStyle/>
          <a:p>
            <a:r>
              <a:rPr lang="en-US" sz="1100" dirty="0" smtClean="0"/>
              <a:t>Desktop</a:t>
            </a:r>
            <a:endParaRPr lang="en-US" sz="1100" dirty="0"/>
          </a:p>
        </p:txBody>
      </p:sp>
      <p:sp>
        <p:nvSpPr>
          <p:cNvPr id="8" name="TextBox 7"/>
          <p:cNvSpPr txBox="1"/>
          <p:nvPr/>
        </p:nvSpPr>
        <p:spPr>
          <a:xfrm>
            <a:off x="3464565" y="4413193"/>
            <a:ext cx="500600" cy="221205"/>
          </a:xfrm>
          <a:prstGeom prst="rect">
            <a:avLst/>
          </a:prstGeom>
          <a:noFill/>
        </p:spPr>
        <p:txBody>
          <a:bodyPr wrap="none" lIns="51426" tIns="25713" rIns="51426" bIns="25713" rtlCol="0">
            <a:spAutoFit/>
          </a:bodyPr>
          <a:lstStyle/>
          <a:p>
            <a:r>
              <a:rPr lang="en-US" sz="1100" dirty="0" smtClean="0"/>
              <a:t>Laptop</a:t>
            </a:r>
            <a:endParaRPr lang="en-US" sz="1100" dirty="0"/>
          </a:p>
        </p:txBody>
      </p:sp>
      <p:sp>
        <p:nvSpPr>
          <p:cNvPr id="9" name="TextBox 8"/>
          <p:cNvSpPr txBox="1"/>
          <p:nvPr/>
        </p:nvSpPr>
        <p:spPr>
          <a:xfrm>
            <a:off x="4594755" y="4413193"/>
            <a:ext cx="693761" cy="221205"/>
          </a:xfrm>
          <a:prstGeom prst="rect">
            <a:avLst/>
          </a:prstGeom>
          <a:noFill/>
        </p:spPr>
        <p:txBody>
          <a:bodyPr wrap="none" lIns="51426" tIns="25713" rIns="51426" bIns="25713" rtlCol="0">
            <a:spAutoFit/>
          </a:bodyPr>
          <a:lstStyle/>
          <a:p>
            <a:r>
              <a:rPr lang="en-US" sz="1100" dirty="0" smtClean="0"/>
              <a:t>MS Server</a:t>
            </a:r>
            <a:endParaRPr lang="en-US" sz="1100" dirty="0"/>
          </a:p>
        </p:txBody>
      </p:sp>
      <p:pic>
        <p:nvPicPr>
          <p:cNvPr id="10" name="Picture 9" descr="datacenter-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794" y="3690668"/>
            <a:ext cx="448205" cy="627487"/>
          </a:xfrm>
          <a:prstGeom prst="rect">
            <a:avLst/>
          </a:prstGeom>
        </p:spPr>
      </p:pic>
      <p:pic>
        <p:nvPicPr>
          <p:cNvPr id="11" name="Picture 10" descr="datacenters-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5954" y="3646362"/>
            <a:ext cx="708078" cy="708078"/>
          </a:xfrm>
          <a:prstGeom prst="rect">
            <a:avLst/>
          </a:prstGeom>
        </p:spPr>
      </p:pic>
      <p:pic>
        <p:nvPicPr>
          <p:cNvPr id="15" name="Picture 14" descr="rfid-orange-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4180957" y="5342629"/>
            <a:ext cx="506728" cy="450304"/>
          </a:xfrm>
          <a:prstGeom prst="rect">
            <a:avLst/>
          </a:prstGeom>
          <a:effectLst/>
        </p:spPr>
      </p:pic>
      <p:pic>
        <p:nvPicPr>
          <p:cNvPr id="16" name="Picture 15" descr="ipad-black-2.png"/>
          <p:cNvPicPr>
            <a:picLocks noChangeAspect="1"/>
          </p:cNvPicPr>
          <p:nvPr/>
        </p:nvPicPr>
        <p:blipFill>
          <a:blip r:embed="rId7"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2811826" y="5342629"/>
            <a:ext cx="321646" cy="450304"/>
          </a:xfrm>
          <a:prstGeom prst="rect">
            <a:avLst/>
          </a:prstGeom>
          <a:effectLst/>
        </p:spPr>
      </p:pic>
      <p:pic>
        <p:nvPicPr>
          <p:cNvPr id="17" name="Picture 16" descr="meter-TEMP.png"/>
          <p:cNvPicPr>
            <a:picLocks noChangeAspect="1"/>
          </p:cNvPicPr>
          <p:nvPr/>
        </p:nvPicPr>
        <p:blipFill>
          <a:blip r:embed="rId8"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5710155" y="5342629"/>
            <a:ext cx="374821" cy="450304"/>
          </a:xfrm>
          <a:prstGeom prst="rect">
            <a:avLst/>
          </a:prstGeom>
          <a:effectLst/>
        </p:spPr>
      </p:pic>
      <p:sp>
        <p:nvSpPr>
          <p:cNvPr id="30" name="TextBox 29"/>
          <p:cNvSpPr txBox="1"/>
          <p:nvPr/>
        </p:nvSpPr>
        <p:spPr>
          <a:xfrm>
            <a:off x="4044311" y="5930922"/>
            <a:ext cx="736304" cy="390482"/>
          </a:xfrm>
          <a:prstGeom prst="rect">
            <a:avLst/>
          </a:prstGeom>
          <a:noFill/>
        </p:spPr>
        <p:txBody>
          <a:bodyPr wrap="none" lIns="51426" tIns="25713" rIns="51426" bIns="25713" rtlCol="0">
            <a:spAutoFit/>
          </a:bodyPr>
          <a:lstStyle/>
          <a:p>
            <a:pPr algn="ctr"/>
            <a:r>
              <a:rPr lang="en-US" sz="1100" dirty="0" smtClean="0"/>
              <a:t>Biomedical </a:t>
            </a:r>
          </a:p>
          <a:p>
            <a:pPr algn="ctr"/>
            <a:r>
              <a:rPr lang="en-US" sz="1100" dirty="0" smtClean="0"/>
              <a:t>Devices</a:t>
            </a:r>
            <a:endParaRPr lang="en-US" sz="1100" dirty="0"/>
          </a:p>
        </p:txBody>
      </p:sp>
      <p:sp>
        <p:nvSpPr>
          <p:cNvPr id="31" name="TextBox 30"/>
          <p:cNvSpPr txBox="1"/>
          <p:nvPr/>
        </p:nvSpPr>
        <p:spPr>
          <a:xfrm>
            <a:off x="2831933" y="6015560"/>
            <a:ext cx="301539" cy="221205"/>
          </a:xfrm>
          <a:prstGeom prst="rect">
            <a:avLst/>
          </a:prstGeom>
          <a:noFill/>
        </p:spPr>
        <p:txBody>
          <a:bodyPr wrap="none" lIns="51426" tIns="25713" rIns="51426" bIns="25713" rtlCol="0">
            <a:spAutoFit/>
          </a:bodyPr>
          <a:lstStyle/>
          <a:p>
            <a:r>
              <a:rPr lang="en-US" sz="1100" dirty="0" smtClean="0"/>
              <a:t>IOT</a:t>
            </a:r>
            <a:endParaRPr lang="en-US" sz="1100" dirty="0"/>
          </a:p>
        </p:txBody>
      </p:sp>
      <p:sp>
        <p:nvSpPr>
          <p:cNvPr id="33" name="TextBox 32"/>
          <p:cNvSpPr txBox="1"/>
          <p:nvPr/>
        </p:nvSpPr>
        <p:spPr>
          <a:xfrm>
            <a:off x="5428725" y="5953802"/>
            <a:ext cx="940943" cy="221205"/>
          </a:xfrm>
          <a:prstGeom prst="rect">
            <a:avLst/>
          </a:prstGeom>
          <a:noFill/>
        </p:spPr>
        <p:txBody>
          <a:bodyPr wrap="none" lIns="51426" tIns="25713" rIns="51426" bIns="25713" rtlCol="0">
            <a:spAutoFit/>
          </a:bodyPr>
          <a:lstStyle/>
          <a:p>
            <a:pPr algn="ctr"/>
            <a:r>
              <a:rPr lang="en-US" sz="1100" dirty="0" smtClean="0"/>
              <a:t>Energy Meters</a:t>
            </a:r>
            <a:endParaRPr lang="en-US" sz="1100" dirty="0"/>
          </a:p>
        </p:txBody>
      </p:sp>
    </p:spTree>
    <p:extLst>
      <p:ext uri="{BB962C8B-B14F-4D97-AF65-F5344CB8AC3E}">
        <p14:creationId xmlns:p14="http://schemas.microsoft.com/office/powerpoint/2010/main" val="157140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Lateral </a:t>
            </a:r>
            <a:r>
              <a:rPr lang="en-US" dirty="0"/>
              <a:t>M</a:t>
            </a:r>
            <a:r>
              <a:rPr lang="en-US" dirty="0" smtClean="0"/>
              <a:t>ovement?</a:t>
            </a:r>
            <a:endParaRPr lang="en-US" dirty="0"/>
          </a:p>
        </p:txBody>
      </p:sp>
      <p:sp>
        <p:nvSpPr>
          <p:cNvPr id="3" name="Content Placeholder 2"/>
          <p:cNvSpPr>
            <a:spLocks noGrp="1"/>
          </p:cNvSpPr>
          <p:nvPr>
            <p:ph sz="quarter" idx="14"/>
          </p:nvPr>
        </p:nvSpPr>
        <p:spPr/>
        <p:txBody>
          <a:bodyPr>
            <a:normAutofit/>
          </a:bodyPr>
          <a:lstStyle/>
          <a:p>
            <a:r>
              <a:rPr lang="en-US" sz="2400" dirty="0" smtClean="0"/>
              <a:t>Lateral movement are series of actions conducted after a successful exploitation attack or infiltration in a organization’s network that seeks to further reconnaissance  and expand reach of attacker by gaining knowledge of internal network assets and accessing them.  </a:t>
            </a:r>
            <a:endParaRPr lang="en-US" sz="2400" dirty="0"/>
          </a:p>
        </p:txBody>
      </p:sp>
      <p:pic>
        <p:nvPicPr>
          <p:cNvPr id="4" name="Picture 3" descr="Screen Shot 2016-05-13 at 7.01.35 PM.jpg"/>
          <p:cNvPicPr>
            <a:picLocks noChangeAspect="1"/>
          </p:cNvPicPr>
          <p:nvPr/>
        </p:nvPicPr>
        <p:blipFill rotWithShape="1">
          <a:blip r:embed="rId2">
            <a:extLst>
              <a:ext uri="{28A0092B-C50C-407E-A947-70E740481C1C}">
                <a14:useLocalDpi xmlns:a14="http://schemas.microsoft.com/office/drawing/2010/main" val="0"/>
              </a:ext>
            </a:extLst>
          </a:blip>
          <a:srcRect l="1532" t="1435" r="10322" b="15004"/>
          <a:stretch/>
        </p:blipFill>
        <p:spPr>
          <a:xfrm>
            <a:off x="350010" y="3662049"/>
            <a:ext cx="8610235" cy="3008437"/>
          </a:xfrm>
          <a:prstGeom prst="rect">
            <a:avLst/>
          </a:prstGeom>
          <a:ln>
            <a:solidFill>
              <a:srgbClr val="000000"/>
            </a:solidFill>
          </a:ln>
        </p:spPr>
      </p:pic>
    </p:spTree>
    <p:extLst>
      <p:ext uri="{BB962C8B-B14F-4D97-AF65-F5344CB8AC3E}">
        <p14:creationId xmlns:p14="http://schemas.microsoft.com/office/powerpoint/2010/main" val="209568729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Autofit/>
          </a:bodyPr>
          <a:lstStyle/>
          <a:p>
            <a:r>
              <a:rPr lang="en-US" sz="3200" dirty="0" smtClean="0"/>
              <a:t>What are behavioral profiles? What does it apply to? </a:t>
            </a:r>
            <a:endParaRPr lang="en-US" sz="3200" dirty="0"/>
          </a:p>
        </p:txBody>
      </p:sp>
      <p:sp>
        <p:nvSpPr>
          <p:cNvPr id="3" name="Content Placeholder 2"/>
          <p:cNvSpPr>
            <a:spLocks noGrp="1"/>
          </p:cNvSpPr>
          <p:nvPr>
            <p:ph sz="quarter" idx="14"/>
          </p:nvPr>
        </p:nvSpPr>
        <p:spPr/>
        <p:txBody>
          <a:bodyPr>
            <a:normAutofit fontScale="85000" lnSpcReduction="20000"/>
          </a:bodyPr>
          <a:lstStyle/>
          <a:p>
            <a:r>
              <a:rPr lang="en-US" dirty="0" smtClean="0"/>
              <a:t>Windows 2008/2003 Server Profile</a:t>
            </a:r>
          </a:p>
          <a:p>
            <a:pPr lvl="1"/>
            <a:r>
              <a:rPr lang="en-US" dirty="0" smtClean="0"/>
              <a:t>Flow Characteristics:  </a:t>
            </a:r>
          </a:p>
          <a:p>
            <a:pPr lvl="2"/>
            <a:r>
              <a:rPr lang="en-US" dirty="0" smtClean="0"/>
              <a:t>Byte distribution ratios are asymmetric</a:t>
            </a:r>
          </a:p>
          <a:p>
            <a:pPr lvl="1"/>
            <a:r>
              <a:rPr lang="en-US" dirty="0" smtClean="0"/>
              <a:t>Application Layer Characteristics</a:t>
            </a:r>
          </a:p>
          <a:p>
            <a:pPr lvl="2"/>
            <a:r>
              <a:rPr lang="en-US" dirty="0" smtClean="0"/>
              <a:t>SMB, </a:t>
            </a:r>
            <a:r>
              <a:rPr lang="en-US" dirty="0" err="1" smtClean="0"/>
              <a:t>Netbios</a:t>
            </a:r>
            <a:r>
              <a:rPr lang="en-US" dirty="0" smtClean="0"/>
              <a:t> MS-Update</a:t>
            </a:r>
          </a:p>
          <a:p>
            <a:pPr lvl="2"/>
            <a:r>
              <a:rPr lang="en-US" dirty="0" smtClean="0"/>
              <a:t>Number of unique domains per day</a:t>
            </a:r>
          </a:p>
          <a:p>
            <a:pPr lvl="2"/>
            <a:endParaRPr lang="en-US" dirty="0"/>
          </a:p>
          <a:p>
            <a:r>
              <a:rPr lang="en-US" dirty="0" smtClean="0"/>
              <a:t>Windows 2008/2003 End Device Profile</a:t>
            </a:r>
          </a:p>
          <a:p>
            <a:pPr lvl="1"/>
            <a:r>
              <a:rPr lang="en-US" dirty="0" smtClean="0"/>
              <a:t>Flow Characteristics:</a:t>
            </a:r>
          </a:p>
          <a:p>
            <a:pPr lvl="1"/>
            <a:r>
              <a:rPr lang="en-US" dirty="0" smtClean="0"/>
              <a:t>Application Layer Characteristics:</a:t>
            </a:r>
          </a:p>
          <a:p>
            <a:pPr lvl="2"/>
            <a:r>
              <a:rPr lang="en-US" dirty="0" smtClean="0"/>
              <a:t>Facebook Chat, social media, twitter,</a:t>
            </a:r>
          </a:p>
          <a:p>
            <a:pPr lvl="2"/>
            <a:r>
              <a:rPr lang="en-US" dirty="0" smtClean="0"/>
              <a:t>Non uniform browsing patterns </a:t>
            </a:r>
          </a:p>
          <a:p>
            <a:pPr lvl="1"/>
            <a:endParaRPr lang="en-US" dirty="0"/>
          </a:p>
          <a:p>
            <a:r>
              <a:rPr lang="en-US" dirty="0" smtClean="0"/>
              <a:t>*nix </a:t>
            </a:r>
            <a:r>
              <a:rPr lang="en-US" dirty="0"/>
              <a:t>Server</a:t>
            </a:r>
            <a:r>
              <a:rPr lang="en-US" dirty="0" smtClean="0"/>
              <a:t>/End </a:t>
            </a:r>
            <a:r>
              <a:rPr lang="en-US" dirty="0"/>
              <a:t>Device  </a:t>
            </a:r>
            <a:r>
              <a:rPr lang="en-US" dirty="0" smtClean="0"/>
              <a:t>Device Profile</a:t>
            </a:r>
          </a:p>
          <a:p>
            <a:pPr lvl="1"/>
            <a:r>
              <a:rPr lang="en-US" dirty="0" smtClean="0"/>
              <a:t>Flow Characteristics:</a:t>
            </a:r>
          </a:p>
          <a:p>
            <a:pPr lvl="1"/>
            <a:r>
              <a:rPr lang="en-US" dirty="0" smtClean="0"/>
              <a:t>Application Layer Characteristic </a:t>
            </a:r>
          </a:p>
          <a:p>
            <a:pPr lvl="2"/>
            <a:r>
              <a:rPr lang="en-US" dirty="0" smtClean="0"/>
              <a:t>Software updates for </a:t>
            </a:r>
            <a:r>
              <a:rPr lang="en-US" dirty="0" err="1" smtClean="0"/>
              <a:t>distros</a:t>
            </a:r>
            <a:r>
              <a:rPr lang="en-US" dirty="0" smtClean="0"/>
              <a:t> (</a:t>
            </a:r>
            <a:r>
              <a:rPr lang="en-US" dirty="0" err="1" smtClean="0"/>
              <a:t>ubuntu</a:t>
            </a:r>
            <a:r>
              <a:rPr lang="en-US" dirty="0" smtClean="0"/>
              <a:t>, </a:t>
            </a:r>
            <a:r>
              <a:rPr lang="en-US" dirty="0" err="1" smtClean="0"/>
              <a:t>rhel</a:t>
            </a:r>
            <a:r>
              <a:rPr lang="en-US" dirty="0" smtClean="0"/>
              <a:t>)</a:t>
            </a:r>
          </a:p>
          <a:p>
            <a:pPr lvl="2"/>
            <a:endParaRPr lang="en-US" dirty="0" smtClean="0"/>
          </a:p>
        </p:txBody>
      </p:sp>
      <p:pic>
        <p:nvPicPr>
          <p:cNvPr id="4" name="Picture 3" descr="Screen Shot 2016-05-10 at 1.34.27 AM.jpg"/>
          <p:cNvPicPr>
            <a:picLocks noChangeAspect="1"/>
          </p:cNvPicPr>
          <p:nvPr/>
        </p:nvPicPr>
        <p:blipFill rotWithShape="1">
          <a:blip r:embed="rId2">
            <a:extLst>
              <a:ext uri="{28A0092B-C50C-407E-A947-70E740481C1C}">
                <a14:useLocalDpi xmlns:a14="http://schemas.microsoft.com/office/drawing/2010/main" val="0"/>
              </a:ext>
            </a:extLst>
          </a:blip>
          <a:srcRect l="7615" r="9715"/>
          <a:stretch/>
        </p:blipFill>
        <p:spPr>
          <a:xfrm>
            <a:off x="5100141" y="1699138"/>
            <a:ext cx="3800104" cy="4123324"/>
          </a:xfrm>
          <a:prstGeom prst="rect">
            <a:avLst/>
          </a:prstGeom>
        </p:spPr>
      </p:pic>
    </p:spTree>
    <p:extLst>
      <p:ext uri="{BB962C8B-B14F-4D97-AF65-F5344CB8AC3E}">
        <p14:creationId xmlns:p14="http://schemas.microsoft.com/office/powerpoint/2010/main" val="377957048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a Profile Over Time</a:t>
            </a:r>
            <a:endParaRPr lang="en-US" dirty="0"/>
          </a:p>
        </p:txBody>
      </p:sp>
      <p:sp>
        <p:nvSpPr>
          <p:cNvPr id="3" name="Content Placeholder 2"/>
          <p:cNvSpPr>
            <a:spLocks noGrp="1"/>
          </p:cNvSpPr>
          <p:nvPr>
            <p:ph sz="quarter" idx="14"/>
          </p:nvPr>
        </p:nvSpPr>
        <p:spPr/>
        <p:txBody>
          <a:bodyPr/>
          <a:lstStyle/>
          <a:p>
            <a:endParaRPr lang="en-US" dirty="0"/>
          </a:p>
        </p:txBody>
      </p:sp>
      <p:pic>
        <p:nvPicPr>
          <p:cNvPr id="4" name="Picture 3" descr="Screen Shot 2016-05-10 at 1.34.30 AM.jpg"/>
          <p:cNvPicPr>
            <a:picLocks noChangeAspect="1"/>
          </p:cNvPicPr>
          <p:nvPr/>
        </p:nvPicPr>
        <p:blipFill rotWithShape="1">
          <a:blip r:embed="rId2">
            <a:extLst>
              <a:ext uri="{28A0092B-C50C-407E-A947-70E740481C1C}">
                <a14:useLocalDpi xmlns:a14="http://schemas.microsoft.com/office/drawing/2010/main" val="0"/>
              </a:ext>
            </a:extLst>
          </a:blip>
          <a:srcRect t="10887"/>
          <a:stretch/>
        </p:blipFill>
        <p:spPr>
          <a:xfrm>
            <a:off x="314760" y="1417638"/>
            <a:ext cx="8372040" cy="4802815"/>
          </a:xfrm>
          <a:prstGeom prst="rect">
            <a:avLst/>
          </a:prstGeom>
        </p:spPr>
      </p:pic>
    </p:spTree>
    <p:extLst>
      <p:ext uri="{BB962C8B-B14F-4D97-AF65-F5344CB8AC3E}">
        <p14:creationId xmlns:p14="http://schemas.microsoft.com/office/powerpoint/2010/main" val="16272890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 Profile to a Group</a:t>
            </a:r>
            <a:endParaRPr lang="en-US" dirty="0"/>
          </a:p>
        </p:txBody>
      </p:sp>
      <p:pic>
        <p:nvPicPr>
          <p:cNvPr id="4" name="Content Placeholder 3" descr="Screen Shot 2016-05-10 at 1.36.10 AM.jpg"/>
          <p:cNvPicPr>
            <a:picLocks noGrp="1" noChangeAspect="1"/>
          </p:cNvPicPr>
          <p:nvPr>
            <p:ph sz="quarter" idx="14"/>
          </p:nvPr>
        </p:nvPicPr>
        <p:blipFill>
          <a:blip r:embed="rId2">
            <a:extLst>
              <a:ext uri="{28A0092B-C50C-407E-A947-70E740481C1C}">
                <a14:useLocalDpi xmlns:a14="http://schemas.microsoft.com/office/drawing/2010/main" val="0"/>
              </a:ext>
            </a:extLst>
          </a:blip>
          <a:srcRect l="9536" r="9536"/>
          <a:stretch>
            <a:fillRect/>
          </a:stretch>
        </p:blipFill>
        <p:spPr>
          <a:prstGeom prst="rect">
            <a:avLst/>
          </a:prstGeom>
        </p:spPr>
      </p:pic>
    </p:spTree>
    <p:extLst>
      <p:ext uri="{BB962C8B-B14F-4D97-AF65-F5344CB8AC3E}">
        <p14:creationId xmlns:p14="http://schemas.microsoft.com/office/powerpoint/2010/main" val="3370688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Fingerprints</a:t>
            </a:r>
            <a:endParaRPr lang="en-US" dirty="0"/>
          </a:p>
        </p:txBody>
      </p:sp>
      <p:sp>
        <p:nvSpPr>
          <p:cNvPr id="3" name="Content Placeholder 2"/>
          <p:cNvSpPr>
            <a:spLocks noGrp="1"/>
          </p:cNvSpPr>
          <p:nvPr>
            <p:ph sz="quarter" idx="14"/>
          </p:nvPr>
        </p:nvSpPr>
        <p:spPr/>
        <p:txBody>
          <a:bodyPr/>
          <a:lstStyle/>
          <a:p>
            <a:endParaRPr lang="en-US"/>
          </a:p>
        </p:txBody>
      </p:sp>
      <p:pic>
        <p:nvPicPr>
          <p:cNvPr id="5" name="Picture 4" descr="Screen Shot 2016-05-10 at 1.35.32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1526537"/>
            <a:ext cx="9105900" cy="5435600"/>
          </a:xfrm>
          <a:prstGeom prst="rect">
            <a:avLst/>
          </a:prstGeom>
        </p:spPr>
      </p:pic>
    </p:spTree>
    <p:extLst>
      <p:ext uri="{BB962C8B-B14F-4D97-AF65-F5344CB8AC3E}">
        <p14:creationId xmlns:p14="http://schemas.microsoft.com/office/powerpoint/2010/main" val="112484780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7 Info </a:t>
            </a:r>
            <a:endParaRPr lang="en-US" dirty="0"/>
          </a:p>
        </p:txBody>
      </p:sp>
      <p:sp>
        <p:nvSpPr>
          <p:cNvPr id="3" name="Content Placeholder 2"/>
          <p:cNvSpPr>
            <a:spLocks noGrp="1"/>
          </p:cNvSpPr>
          <p:nvPr>
            <p:ph sz="quarter" idx="14"/>
          </p:nvPr>
        </p:nvSpPr>
        <p:spPr/>
        <p:txBody>
          <a:bodyPr/>
          <a:lstStyle/>
          <a:p>
            <a:r>
              <a:rPr lang="en-US" dirty="0" smtClean="0"/>
              <a:t>Not always possible to build these kind of statistics without higher layer application data or PCAPs</a:t>
            </a:r>
            <a:endParaRPr lang="en-US" dirty="0"/>
          </a:p>
        </p:txBody>
      </p:sp>
      <p:pic>
        <p:nvPicPr>
          <p:cNvPr id="4" name="Picture 3" descr="Screen Shot 2016-05-10 at 1.35.45 AM.jpg"/>
          <p:cNvPicPr>
            <a:picLocks noChangeAspect="1"/>
          </p:cNvPicPr>
          <p:nvPr/>
        </p:nvPicPr>
        <p:blipFill rotWithShape="1">
          <a:blip r:embed="rId2">
            <a:extLst>
              <a:ext uri="{28A0092B-C50C-407E-A947-70E740481C1C}">
                <a14:useLocalDpi xmlns:a14="http://schemas.microsoft.com/office/drawing/2010/main" val="0"/>
              </a:ext>
            </a:extLst>
          </a:blip>
          <a:srcRect l="3540" t="10135" r="4602"/>
          <a:stretch/>
        </p:blipFill>
        <p:spPr>
          <a:xfrm>
            <a:off x="322384" y="2650193"/>
            <a:ext cx="8364415" cy="3725206"/>
          </a:xfrm>
          <a:prstGeom prst="rect">
            <a:avLst/>
          </a:prstGeom>
          <a:ln>
            <a:solidFill>
              <a:schemeClr val="tx1"/>
            </a:solidFill>
          </a:ln>
        </p:spPr>
      </p:pic>
    </p:spTree>
    <p:extLst>
      <p:ext uri="{BB962C8B-B14F-4D97-AF65-F5344CB8AC3E}">
        <p14:creationId xmlns:p14="http://schemas.microsoft.com/office/powerpoint/2010/main" val="2291875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ML/Stat Workflow Engine</a:t>
            </a:r>
            <a:endParaRPr lang="en-US" dirty="0"/>
          </a:p>
        </p:txBody>
      </p:sp>
      <p:pic>
        <p:nvPicPr>
          <p:cNvPr id="4" name="Content Placeholder 3" descr="Screen Shot 2016-05-10 at 1.34.46 AM.jpg"/>
          <p:cNvPicPr>
            <a:picLocks noGrp="1" noChangeAspect="1"/>
          </p:cNvPicPr>
          <p:nvPr>
            <p:ph sz="quarter" idx="14"/>
          </p:nvPr>
        </p:nvPicPr>
        <p:blipFill>
          <a:blip r:embed="rId2">
            <a:extLst>
              <a:ext uri="{28A0092B-C50C-407E-A947-70E740481C1C}">
                <a14:useLocalDpi xmlns:a14="http://schemas.microsoft.com/office/drawing/2010/main" val="0"/>
              </a:ext>
            </a:extLst>
          </a:blip>
          <a:srcRect l="9610" r="9610"/>
          <a:stretch>
            <a:fillRect/>
          </a:stretch>
        </p:blipFill>
        <p:spPr/>
      </p:pic>
    </p:spTree>
    <p:extLst>
      <p:ext uri="{BB962C8B-B14F-4D97-AF65-F5344CB8AC3E}">
        <p14:creationId xmlns:p14="http://schemas.microsoft.com/office/powerpoint/2010/main" val="11881232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Client/Server Relation Discovery</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553704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in the Bytes	</a:t>
            </a:r>
            <a:endParaRPr lang="en-US" dirty="0"/>
          </a:p>
        </p:txBody>
      </p:sp>
      <p:sp>
        <p:nvSpPr>
          <p:cNvPr id="3" name="Content Placeholder 2"/>
          <p:cNvSpPr>
            <a:spLocks noGrp="1"/>
          </p:cNvSpPr>
          <p:nvPr>
            <p:ph sz="quarter" idx="14"/>
          </p:nvPr>
        </p:nvSpPr>
        <p:spPr/>
        <p:txBody>
          <a:bodyPr/>
          <a:lstStyle/>
          <a:p>
            <a:r>
              <a:rPr lang="en-US" dirty="0" smtClean="0"/>
              <a:t>Depending on what type of visibility you have you can leverage certain levels of granularity</a:t>
            </a:r>
          </a:p>
          <a:p>
            <a:pPr lvl="1"/>
            <a:r>
              <a:rPr lang="en-US" dirty="0" smtClean="0"/>
              <a:t>Flows (</a:t>
            </a:r>
            <a:r>
              <a:rPr lang="en-US" dirty="0" err="1" smtClean="0"/>
              <a:t>Netflow</a:t>
            </a:r>
            <a:r>
              <a:rPr lang="en-US" dirty="0" smtClean="0"/>
              <a:t> v 7) you get number of packets per flow very important </a:t>
            </a:r>
          </a:p>
          <a:p>
            <a:pPr lvl="1"/>
            <a:r>
              <a:rPr lang="en-US" dirty="0" smtClean="0"/>
              <a:t>PCAPS best case scenario but hard to log/process at scale for large environments </a:t>
            </a:r>
          </a:p>
          <a:p>
            <a:pPr lvl="1"/>
            <a:r>
              <a:rPr lang="en-US" dirty="0" smtClean="0"/>
              <a:t>Higher layers might get a loss of signal</a:t>
            </a:r>
            <a:endParaRPr lang="en-US" dirty="0"/>
          </a:p>
        </p:txBody>
      </p:sp>
    </p:spTree>
    <p:extLst>
      <p:ext uri="{BB962C8B-B14F-4D97-AF65-F5344CB8AC3E}">
        <p14:creationId xmlns:p14="http://schemas.microsoft.com/office/powerpoint/2010/main" val="2096719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Screen Shot 2016-05-10 at 1.34.12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006"/>
            <a:ext cx="9067800" cy="6948006"/>
          </a:xfrm>
          <a:prstGeom prst="rect">
            <a:avLst/>
          </a:prstGeom>
        </p:spPr>
      </p:pic>
    </p:spTree>
    <p:extLst>
      <p:ext uri="{BB962C8B-B14F-4D97-AF65-F5344CB8AC3E}">
        <p14:creationId xmlns:p14="http://schemas.microsoft.com/office/powerpoint/2010/main" val="2519382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of Byte Distribution</a:t>
            </a:r>
            <a:endParaRPr lang="en-US" dirty="0"/>
          </a:p>
        </p:txBody>
      </p:sp>
      <p:pic>
        <p:nvPicPr>
          <p:cNvPr id="4" name="Content Placeholder 3" descr="Screen Shot 2016-05-10 at 1.35.26 AM.jpg"/>
          <p:cNvPicPr>
            <a:picLocks noGrp="1" noChangeAspect="1"/>
          </p:cNvPicPr>
          <p:nvPr>
            <p:ph sz="quarter" idx="14"/>
          </p:nvPr>
        </p:nvPicPr>
        <p:blipFill>
          <a:blip r:embed="rId2">
            <a:extLst>
              <a:ext uri="{28A0092B-C50C-407E-A947-70E740481C1C}">
                <a14:useLocalDpi xmlns:a14="http://schemas.microsoft.com/office/drawing/2010/main" val="0"/>
              </a:ext>
            </a:extLst>
          </a:blip>
          <a:srcRect l="6764" r="6764"/>
          <a:stretch>
            <a:fillRect/>
          </a:stretch>
        </p:blipFill>
        <p:spPr/>
      </p:pic>
    </p:spTree>
    <p:extLst>
      <p:ext uri="{BB962C8B-B14F-4D97-AF65-F5344CB8AC3E}">
        <p14:creationId xmlns:p14="http://schemas.microsoft.com/office/powerpoint/2010/main" val="39144351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Lateral Movement process</a:t>
            </a:r>
            <a:br>
              <a:rPr lang="en-US" dirty="0" smtClean="0"/>
            </a:br>
            <a:r>
              <a:rPr lang="en-US" dirty="0" smtClean="0"/>
              <a:t>Example</a:t>
            </a:r>
            <a:endParaRPr lang="en-US" dirty="0"/>
          </a:p>
        </p:txBody>
      </p:sp>
      <p:pic>
        <p:nvPicPr>
          <p:cNvPr id="4" name="Picture 3" descr="Screen Shot 2016-04-29 at 7.12.26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511299"/>
            <a:ext cx="8001000" cy="4799623"/>
          </a:xfrm>
          <a:prstGeom prst="rect">
            <a:avLst/>
          </a:prstGeom>
        </p:spPr>
      </p:pic>
    </p:spTree>
    <p:extLst>
      <p:ext uri="{BB962C8B-B14F-4D97-AF65-F5344CB8AC3E}">
        <p14:creationId xmlns:p14="http://schemas.microsoft.com/office/powerpoint/2010/main" val="132123880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Based Comparisons</a:t>
            </a:r>
            <a:endParaRPr lang="en-US" dirty="0"/>
          </a:p>
        </p:txBody>
      </p:sp>
      <p:pic>
        <p:nvPicPr>
          <p:cNvPr id="5" name="Picture 4" descr="Screen Shot 2016-05-10 at 1.35.18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20216"/>
            <a:ext cx="8470417" cy="4340233"/>
          </a:xfrm>
          <a:prstGeom prst="rect">
            <a:avLst/>
          </a:prstGeom>
        </p:spPr>
      </p:pic>
    </p:spTree>
    <p:extLst>
      <p:ext uri="{BB962C8B-B14F-4D97-AF65-F5344CB8AC3E}">
        <p14:creationId xmlns:p14="http://schemas.microsoft.com/office/powerpoint/2010/main" val="133149852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a:t>
            </a:r>
            <a:r>
              <a:rPr lang="en-US" dirty="0"/>
              <a:t>Monitor for changes in asset relationship graph</a:t>
            </a:r>
          </a:p>
        </p:txBody>
      </p:sp>
      <p:sp>
        <p:nvSpPr>
          <p:cNvPr id="3" name="Text Placeholder 2"/>
          <p:cNvSpPr>
            <a:spLocks noGrp="1"/>
          </p:cNvSpPr>
          <p:nvPr>
            <p:ph type="body" idx="1"/>
          </p:nvPr>
        </p:nvSpPr>
        <p:spPr/>
        <p:txBody>
          <a:bodyPr/>
          <a:lstStyle/>
          <a:p>
            <a:r>
              <a:rPr lang="en-US" dirty="0" smtClean="0"/>
              <a:t>“At this point all the hard work is done”…</a:t>
            </a:r>
            <a:endParaRPr lang="en-US" dirty="0"/>
          </a:p>
        </p:txBody>
      </p:sp>
    </p:spTree>
    <p:extLst>
      <p:ext uri="{BB962C8B-B14F-4D97-AF65-F5344CB8AC3E}">
        <p14:creationId xmlns:p14="http://schemas.microsoft.com/office/powerpoint/2010/main" val="288229974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Mining For Relationship Anomalies</a:t>
            </a:r>
            <a:endParaRPr lang="en-US" dirty="0"/>
          </a:p>
        </p:txBody>
      </p:sp>
      <p:sp>
        <p:nvSpPr>
          <p:cNvPr id="3" name="Content Placeholder 2"/>
          <p:cNvSpPr>
            <a:spLocks noGrp="1"/>
          </p:cNvSpPr>
          <p:nvPr>
            <p:ph sz="quarter" idx="14"/>
          </p:nvPr>
        </p:nvSpPr>
        <p:spPr/>
        <p:txBody>
          <a:bodyPr/>
          <a:lstStyle/>
          <a:p>
            <a:r>
              <a:rPr lang="en-US" dirty="0"/>
              <a:t>Anomalies on rare paths</a:t>
            </a:r>
          </a:p>
          <a:p>
            <a:pPr lvl="1"/>
            <a:r>
              <a:rPr lang="en-US" dirty="0"/>
              <a:t>U-&gt;S</a:t>
            </a:r>
          </a:p>
          <a:p>
            <a:pPr lvl="1"/>
            <a:r>
              <a:rPr lang="en-US" dirty="0"/>
              <a:t>S-&gt;</a:t>
            </a:r>
            <a:r>
              <a:rPr lang="en-US" dirty="0" smtClean="0"/>
              <a:t>U !! </a:t>
            </a:r>
            <a:endParaRPr lang="en-US" dirty="0"/>
          </a:p>
          <a:p>
            <a:pPr lvl="1"/>
            <a:r>
              <a:rPr lang="en-US" dirty="0"/>
              <a:t>U-&gt;U (LAN to LAN)</a:t>
            </a:r>
          </a:p>
          <a:p>
            <a:pPr lvl="1"/>
            <a:r>
              <a:rPr lang="en-US" dirty="0"/>
              <a:t>S-&gt;S (DMZ to LAN</a:t>
            </a:r>
            <a:r>
              <a:rPr lang="en-US" dirty="0" smtClean="0"/>
              <a:t>)!!</a:t>
            </a:r>
            <a:endParaRPr lang="en-US" dirty="0"/>
          </a:p>
        </p:txBody>
      </p:sp>
      <p:cxnSp>
        <p:nvCxnSpPr>
          <p:cNvPr id="5" name="Straight Arrow Connector 4"/>
          <p:cNvCxnSpPr/>
          <p:nvPr/>
        </p:nvCxnSpPr>
        <p:spPr>
          <a:xfrm flipV="1">
            <a:off x="1733304" y="5178128"/>
            <a:ext cx="972772" cy="4994"/>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pic>
        <p:nvPicPr>
          <p:cNvPr id="18" name="Picture 17" descr="desktop-bla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589" y="4833591"/>
            <a:ext cx="628715" cy="604118"/>
          </a:xfrm>
          <a:prstGeom prst="rect">
            <a:avLst/>
          </a:prstGeom>
        </p:spPr>
      </p:pic>
      <p:sp>
        <p:nvSpPr>
          <p:cNvPr id="19" name="TextBox 18"/>
          <p:cNvSpPr txBox="1"/>
          <p:nvPr/>
        </p:nvSpPr>
        <p:spPr>
          <a:xfrm>
            <a:off x="1104589" y="5532747"/>
            <a:ext cx="575884" cy="221205"/>
          </a:xfrm>
          <a:prstGeom prst="rect">
            <a:avLst/>
          </a:prstGeom>
          <a:noFill/>
        </p:spPr>
        <p:txBody>
          <a:bodyPr wrap="none" lIns="51426" tIns="25713" rIns="51426" bIns="25713" rtlCol="0">
            <a:spAutoFit/>
          </a:bodyPr>
          <a:lstStyle/>
          <a:p>
            <a:r>
              <a:rPr lang="en-US" sz="1100" dirty="0" smtClean="0"/>
              <a:t>Desktop</a:t>
            </a:r>
            <a:endParaRPr lang="en-US" sz="1100" dirty="0"/>
          </a:p>
        </p:txBody>
      </p:sp>
      <p:sp>
        <p:nvSpPr>
          <p:cNvPr id="20" name="TextBox 19"/>
          <p:cNvSpPr txBox="1"/>
          <p:nvPr/>
        </p:nvSpPr>
        <p:spPr>
          <a:xfrm>
            <a:off x="2828576" y="5532747"/>
            <a:ext cx="475753" cy="221205"/>
          </a:xfrm>
          <a:prstGeom prst="rect">
            <a:avLst/>
          </a:prstGeom>
          <a:noFill/>
        </p:spPr>
        <p:txBody>
          <a:bodyPr wrap="none" lIns="51426" tIns="25713" rIns="51426" bIns="25713" rtlCol="0">
            <a:spAutoFit/>
          </a:bodyPr>
          <a:lstStyle/>
          <a:p>
            <a:r>
              <a:rPr lang="en-US" sz="1100" dirty="0" smtClean="0"/>
              <a:t>Server</a:t>
            </a:r>
          </a:p>
        </p:txBody>
      </p:sp>
      <p:pic>
        <p:nvPicPr>
          <p:cNvPr id="21" name="Picture 20" descr="datacenter-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76" y="4810222"/>
            <a:ext cx="448205" cy="627487"/>
          </a:xfrm>
          <a:prstGeom prst="rect">
            <a:avLst/>
          </a:prstGeom>
        </p:spPr>
      </p:pic>
      <p:pic>
        <p:nvPicPr>
          <p:cNvPr id="29" name="Picture 28" descr="desktop-bla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209" y="4773937"/>
            <a:ext cx="628715" cy="604118"/>
          </a:xfrm>
          <a:prstGeom prst="rect">
            <a:avLst/>
          </a:prstGeom>
        </p:spPr>
      </p:pic>
      <p:sp>
        <p:nvSpPr>
          <p:cNvPr id="31" name="TextBox 30"/>
          <p:cNvSpPr txBox="1"/>
          <p:nvPr/>
        </p:nvSpPr>
        <p:spPr>
          <a:xfrm>
            <a:off x="5123209" y="5473093"/>
            <a:ext cx="575884" cy="221205"/>
          </a:xfrm>
          <a:prstGeom prst="rect">
            <a:avLst/>
          </a:prstGeom>
          <a:noFill/>
        </p:spPr>
        <p:txBody>
          <a:bodyPr wrap="none" lIns="51426" tIns="25713" rIns="51426" bIns="25713" rtlCol="0">
            <a:spAutoFit/>
          </a:bodyPr>
          <a:lstStyle/>
          <a:p>
            <a:r>
              <a:rPr lang="en-US" sz="1100" dirty="0" smtClean="0"/>
              <a:t>Desktop</a:t>
            </a:r>
            <a:endParaRPr lang="en-US" sz="1100" dirty="0"/>
          </a:p>
        </p:txBody>
      </p:sp>
      <p:cxnSp>
        <p:nvCxnSpPr>
          <p:cNvPr id="34" name="Straight Arrow Connector 33"/>
          <p:cNvCxnSpPr/>
          <p:nvPr/>
        </p:nvCxnSpPr>
        <p:spPr>
          <a:xfrm>
            <a:off x="5909909" y="5168140"/>
            <a:ext cx="823506"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pic>
        <p:nvPicPr>
          <p:cNvPr id="36" name="Picture 35"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502" y="4773937"/>
            <a:ext cx="597042" cy="545920"/>
          </a:xfrm>
          <a:prstGeom prst="rect">
            <a:avLst/>
          </a:prstGeom>
        </p:spPr>
      </p:pic>
      <p:sp>
        <p:nvSpPr>
          <p:cNvPr id="37" name="TextBox 36"/>
          <p:cNvSpPr txBox="1"/>
          <p:nvPr/>
        </p:nvSpPr>
        <p:spPr>
          <a:xfrm>
            <a:off x="7040723" y="5436808"/>
            <a:ext cx="500600" cy="221205"/>
          </a:xfrm>
          <a:prstGeom prst="rect">
            <a:avLst/>
          </a:prstGeom>
          <a:noFill/>
        </p:spPr>
        <p:txBody>
          <a:bodyPr wrap="none" lIns="51426" tIns="25713" rIns="51426" bIns="25713" rtlCol="0">
            <a:spAutoFit/>
          </a:bodyPr>
          <a:lstStyle/>
          <a:p>
            <a:r>
              <a:rPr lang="en-US" sz="1100" dirty="0" smtClean="0"/>
              <a:t>Laptop</a:t>
            </a:r>
            <a:endParaRPr lang="en-US" sz="1100" dirty="0"/>
          </a:p>
        </p:txBody>
      </p:sp>
      <p:cxnSp>
        <p:nvCxnSpPr>
          <p:cNvPr id="38" name="Straight Arrow Connector 37"/>
          <p:cNvCxnSpPr/>
          <p:nvPr/>
        </p:nvCxnSpPr>
        <p:spPr>
          <a:xfrm flipV="1">
            <a:off x="6393147" y="2980356"/>
            <a:ext cx="972772" cy="4994"/>
          </a:xfrm>
          <a:prstGeom prst="straightConnector1">
            <a:avLst/>
          </a:prstGeom>
          <a:ln>
            <a:solidFill>
              <a:srgbClr val="FF0000"/>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pic>
        <p:nvPicPr>
          <p:cNvPr id="39" name="Picture 38" descr="desktop-bla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2963" y="2683291"/>
            <a:ext cx="628715" cy="604118"/>
          </a:xfrm>
          <a:prstGeom prst="rect">
            <a:avLst/>
          </a:prstGeom>
        </p:spPr>
      </p:pic>
      <p:sp>
        <p:nvSpPr>
          <p:cNvPr id="40" name="TextBox 39"/>
          <p:cNvSpPr txBox="1"/>
          <p:nvPr/>
        </p:nvSpPr>
        <p:spPr>
          <a:xfrm>
            <a:off x="7622963" y="3420902"/>
            <a:ext cx="677137" cy="221205"/>
          </a:xfrm>
          <a:prstGeom prst="rect">
            <a:avLst/>
          </a:prstGeom>
          <a:noFill/>
        </p:spPr>
        <p:txBody>
          <a:bodyPr wrap="none" lIns="51426" tIns="25713" rIns="51426" bIns="25713" rtlCol="0">
            <a:spAutoFit/>
          </a:bodyPr>
          <a:lstStyle/>
          <a:p>
            <a:r>
              <a:rPr lang="en-US" sz="1100" dirty="0" smtClean="0"/>
              <a:t>LAN Asset</a:t>
            </a:r>
            <a:endParaRPr lang="en-US" sz="1100" dirty="0"/>
          </a:p>
        </p:txBody>
      </p:sp>
      <p:sp>
        <p:nvSpPr>
          <p:cNvPr id="41" name="TextBox 40"/>
          <p:cNvSpPr txBox="1"/>
          <p:nvPr/>
        </p:nvSpPr>
        <p:spPr>
          <a:xfrm>
            <a:off x="5573888" y="3414981"/>
            <a:ext cx="783530" cy="221205"/>
          </a:xfrm>
          <a:prstGeom prst="rect">
            <a:avLst/>
          </a:prstGeom>
          <a:noFill/>
        </p:spPr>
        <p:txBody>
          <a:bodyPr wrap="none" lIns="51426" tIns="25713" rIns="51426" bIns="25713" rtlCol="0">
            <a:spAutoFit/>
          </a:bodyPr>
          <a:lstStyle/>
          <a:p>
            <a:r>
              <a:rPr lang="en-US" sz="1100" dirty="0" smtClean="0"/>
              <a:t>DMZ Server</a:t>
            </a:r>
          </a:p>
        </p:txBody>
      </p:sp>
      <p:pic>
        <p:nvPicPr>
          <p:cNvPr id="42" name="Picture 41" descr="datacenter-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1436" y="2647585"/>
            <a:ext cx="448205" cy="627487"/>
          </a:xfrm>
          <a:prstGeom prst="rect">
            <a:avLst/>
          </a:prstGeom>
        </p:spPr>
      </p:pic>
    </p:spTree>
    <p:extLst>
      <p:ext uri="{BB962C8B-B14F-4D97-AF65-F5344CB8AC3E}">
        <p14:creationId xmlns:p14="http://schemas.microsoft.com/office/powerpoint/2010/main" val="254054308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540214" y="1609555"/>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 name="Straight Arrow Connector 9"/>
          <p:cNvCxnSpPr>
            <a:endCxn id="5" idx="5"/>
          </p:cNvCxnSpPr>
          <p:nvPr/>
        </p:nvCxnSpPr>
        <p:spPr>
          <a:xfrm flipH="1" flipV="1">
            <a:off x="865418" y="1869718"/>
            <a:ext cx="1003335" cy="1410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p:nvPr/>
        </p:nvCxnSpPr>
        <p:spPr>
          <a:xfrm rot="16200000" flipH="1">
            <a:off x="446630" y="2019098"/>
            <a:ext cx="1676247" cy="1377486"/>
          </a:xfrm>
          <a:prstGeom prst="curvedConnector2">
            <a:avLst/>
          </a:prstGeom>
          <a:ln w="38100" cmpd="sng">
            <a:solidFill>
              <a:srgbClr val="FF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497468" y="3859708"/>
            <a:ext cx="860328" cy="5981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683000" y="4565598"/>
            <a:ext cx="1701800" cy="446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683000" y="4625183"/>
            <a:ext cx="3625850" cy="3437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a:endCxn id="5" idx="6"/>
          </p:cNvCxnSpPr>
          <p:nvPr/>
        </p:nvCxnSpPr>
        <p:spPr>
          <a:xfrm rot="16200000" flipV="1">
            <a:off x="2900536" y="-217366"/>
            <a:ext cx="2803643" cy="6762286"/>
          </a:xfrm>
          <a:prstGeom prst="curvedConnector2">
            <a:avLst/>
          </a:prstGeom>
          <a:ln w="38100" cmpd="sng">
            <a:solidFill>
              <a:srgbClr val="FF0000"/>
            </a:solidFill>
            <a:prstDash val="lgDashDot"/>
            <a:tailEnd type="arrow"/>
          </a:ln>
        </p:spPr>
        <p:style>
          <a:lnRef idx="2">
            <a:schemeClr val="accent1"/>
          </a:lnRef>
          <a:fillRef idx="0">
            <a:schemeClr val="accent1"/>
          </a:fillRef>
          <a:effectRef idx="1">
            <a:schemeClr val="accent1"/>
          </a:effectRef>
          <a:fontRef idx="minor">
            <a:schemeClr val="tx1"/>
          </a:fontRef>
        </p:style>
      </p:cxnSp>
      <p:pic>
        <p:nvPicPr>
          <p:cNvPr id="15" name="Picture 14" descr="desktop-bla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143" y="4730795"/>
            <a:ext cx="628715" cy="604118"/>
          </a:xfrm>
          <a:prstGeom prst="rect">
            <a:avLst/>
          </a:prstGeom>
        </p:spPr>
      </p:pic>
      <p:pic>
        <p:nvPicPr>
          <p:cNvPr id="16" name="Picture 15"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0" y="4184875"/>
            <a:ext cx="597042" cy="545920"/>
          </a:xfrm>
          <a:prstGeom prst="rect">
            <a:avLst/>
          </a:prstGeom>
        </p:spPr>
      </p:pic>
      <p:sp>
        <p:nvSpPr>
          <p:cNvPr id="20" name="TextBox 19"/>
          <p:cNvSpPr txBox="1"/>
          <p:nvPr/>
        </p:nvSpPr>
        <p:spPr>
          <a:xfrm>
            <a:off x="1870389" y="2946084"/>
            <a:ext cx="668113" cy="221205"/>
          </a:xfrm>
          <a:prstGeom prst="rect">
            <a:avLst/>
          </a:prstGeom>
          <a:noFill/>
          <a:ln>
            <a:solidFill>
              <a:srgbClr val="000000"/>
            </a:solidFill>
          </a:ln>
        </p:spPr>
        <p:txBody>
          <a:bodyPr wrap="none" lIns="51426" tIns="25713" rIns="51426" bIns="25713" rtlCol="0">
            <a:spAutoFit/>
          </a:bodyPr>
          <a:lstStyle/>
          <a:p>
            <a:r>
              <a:rPr lang="en-US" sz="1100" b="1" dirty="0" smtClean="0"/>
              <a:t>Webshell</a:t>
            </a:r>
            <a:endParaRPr lang="en-US" sz="1100" b="1" dirty="0"/>
          </a:p>
        </p:txBody>
      </p:sp>
      <p:pic>
        <p:nvPicPr>
          <p:cNvPr id="21" name="Picture 20" descr="datacenter-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497" y="3232221"/>
            <a:ext cx="448205" cy="627487"/>
          </a:xfrm>
          <a:prstGeom prst="rect">
            <a:avLst/>
          </a:prstGeom>
        </p:spPr>
      </p:pic>
      <p:sp>
        <p:nvSpPr>
          <p:cNvPr id="25" name="TextBox 24"/>
          <p:cNvSpPr txBox="1"/>
          <p:nvPr/>
        </p:nvSpPr>
        <p:spPr>
          <a:xfrm>
            <a:off x="2954270" y="3749105"/>
            <a:ext cx="1142828" cy="221205"/>
          </a:xfrm>
          <a:prstGeom prst="rect">
            <a:avLst/>
          </a:prstGeom>
          <a:noFill/>
          <a:ln>
            <a:solidFill>
              <a:srgbClr val="000000"/>
            </a:solidFill>
          </a:ln>
        </p:spPr>
        <p:txBody>
          <a:bodyPr wrap="none" lIns="51426" tIns="25713" rIns="51426" bIns="25713" rtlCol="0">
            <a:spAutoFit/>
          </a:bodyPr>
          <a:lstStyle/>
          <a:p>
            <a:r>
              <a:rPr lang="en-US" sz="1100" b="1" dirty="0" smtClean="0"/>
              <a:t>DMZ to LAN Trust</a:t>
            </a:r>
            <a:endParaRPr lang="en-US" sz="1100" b="1" dirty="0"/>
          </a:p>
        </p:txBody>
      </p:sp>
      <p:sp>
        <p:nvSpPr>
          <p:cNvPr id="28" name="TextBox 27"/>
          <p:cNvSpPr txBox="1"/>
          <p:nvPr/>
        </p:nvSpPr>
        <p:spPr>
          <a:xfrm>
            <a:off x="2662648" y="4376710"/>
            <a:ext cx="184636" cy="261596"/>
          </a:xfrm>
          <a:prstGeom prst="rect">
            <a:avLst/>
          </a:prstGeom>
        </p:spPr>
        <p:txBody>
          <a:bodyPr wrap="none" lIns="91425" tIns="45713" rIns="91425" bIns="45713" rtlCol="0">
            <a:spAutoFit/>
          </a:bodyPr>
          <a:lstStyle/>
          <a:p>
            <a:pPr algn="ctr" defTabSz="815225"/>
            <a:endParaRPr lang="en-US" sz="1100" dirty="0">
              <a:solidFill>
                <a:prstClr val="black"/>
              </a:solidFill>
            </a:endParaRPr>
          </a:p>
        </p:txBody>
      </p:sp>
      <p:pic>
        <p:nvPicPr>
          <p:cNvPr id="30" name="Picture 29" descr="datacenters-black-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0207" y="4300487"/>
            <a:ext cx="694900" cy="530221"/>
          </a:xfrm>
          <a:prstGeom prst="rect">
            <a:avLst/>
          </a:prstGeom>
        </p:spPr>
      </p:pic>
      <p:sp>
        <p:nvSpPr>
          <p:cNvPr id="17" name="Title 1"/>
          <p:cNvSpPr>
            <a:spLocks noGrp="1"/>
          </p:cNvSpPr>
          <p:nvPr>
            <p:ph type="title"/>
          </p:nvPr>
        </p:nvSpPr>
        <p:spPr/>
        <p:txBody>
          <a:bodyPr/>
          <a:lstStyle/>
          <a:p>
            <a:r>
              <a:rPr lang="en-US" dirty="0" smtClean="0"/>
              <a:t>Beyond the Indicator</a:t>
            </a:r>
            <a:endParaRPr lang="en-US" dirty="0"/>
          </a:p>
        </p:txBody>
      </p:sp>
    </p:spTree>
    <p:extLst>
      <p:ext uri="{BB962C8B-B14F-4D97-AF65-F5344CB8AC3E}">
        <p14:creationId xmlns:p14="http://schemas.microsoft.com/office/powerpoint/2010/main" val="2191855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Seeing the Analytic In Action</a:t>
            </a:r>
            <a:endParaRPr lang="en-US" dirty="0"/>
          </a:p>
        </p:txBody>
      </p:sp>
      <p:pic>
        <p:nvPicPr>
          <p:cNvPr id="4" name="Picture 3" descr="DPR_radiu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41157" y="658681"/>
            <a:ext cx="3993970" cy="6825273"/>
          </a:xfrm>
          <a:prstGeom prst="rect">
            <a:avLst/>
          </a:prstGeom>
        </p:spPr>
      </p:pic>
    </p:spTree>
    <p:extLst>
      <p:ext uri="{BB962C8B-B14F-4D97-AF65-F5344CB8AC3E}">
        <p14:creationId xmlns:p14="http://schemas.microsoft.com/office/powerpoint/2010/main" val="216851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3.png" descr="Screen Shot 2014-07-07 at 11.48.16 PM.png"/>
          <p:cNvPicPr/>
          <p:nvPr/>
        </p:nvPicPr>
        <p:blipFill>
          <a:blip r:embed="rId2">
            <a:extLst/>
          </a:blip>
          <a:srcRect l="11620"/>
          <a:stretch>
            <a:fillRect/>
          </a:stretch>
        </p:blipFill>
        <p:spPr>
          <a:xfrm>
            <a:off x="1221492" y="2459253"/>
            <a:ext cx="7102452" cy="3645317"/>
          </a:xfrm>
          <a:prstGeom prst="rect">
            <a:avLst/>
          </a:prstGeom>
          <a:ln w="12700">
            <a:miter lim="400000"/>
          </a:ln>
        </p:spPr>
      </p:pic>
      <p:sp>
        <p:nvSpPr>
          <p:cNvPr id="6" name="Title 1"/>
          <p:cNvSpPr>
            <a:spLocks noGrp="1"/>
          </p:cNvSpPr>
          <p:nvPr>
            <p:ph type="title"/>
          </p:nvPr>
        </p:nvSpPr>
        <p:spPr/>
        <p:txBody>
          <a:bodyPr/>
          <a:lstStyle/>
          <a:p>
            <a:r>
              <a:rPr lang="en-US" dirty="0" smtClean="0"/>
              <a:t>Seeing the Analytic In Action</a:t>
            </a:r>
            <a:endParaRPr lang="en-US" dirty="0"/>
          </a:p>
        </p:txBody>
      </p:sp>
    </p:spTree>
    <p:extLst>
      <p:ext uri="{BB962C8B-B14F-4D97-AF65-F5344CB8AC3E}">
        <p14:creationId xmlns:p14="http://schemas.microsoft.com/office/powerpoint/2010/main" val="398947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US" dirty="0" smtClean="0"/>
              <a:t>Seeing the Analytic In Action</a:t>
            </a:r>
            <a:endParaRPr lang="en-US" dirty="0"/>
          </a:p>
        </p:txBody>
      </p:sp>
      <p:sp>
        <p:nvSpPr>
          <p:cNvPr id="3" name="Text Placeholder 2"/>
          <p:cNvSpPr>
            <a:spLocks noGrp="1"/>
          </p:cNvSpPr>
          <p:nvPr>
            <p:ph sz="quarter" idx="14"/>
          </p:nvPr>
        </p:nvSpPr>
        <p:spPr/>
        <p:txBody>
          <a:bodyPr>
            <a:normAutofit/>
          </a:bodyPr>
          <a:lstStyle/>
          <a:p>
            <a:r>
              <a:rPr lang="en-US" sz="1800" dirty="0" smtClean="0"/>
              <a:t>Once identity resolution/learning process is complete we create new anomalies based on new paths/actions that are rare for a particular population </a:t>
            </a:r>
            <a:r>
              <a:rPr lang="en-US" sz="1800" dirty="0" err="1" smtClean="0"/>
              <a:t>profiel</a:t>
            </a:r>
            <a:endParaRPr lang="en-US" sz="1800" dirty="0"/>
          </a:p>
        </p:txBody>
      </p:sp>
      <p:pic>
        <p:nvPicPr>
          <p:cNvPr id="17" name="image13.png" descr="Screen Shot 2014-07-07 at 11.48.16 PM.png"/>
          <p:cNvPicPr/>
          <p:nvPr/>
        </p:nvPicPr>
        <p:blipFill>
          <a:blip r:embed="rId2">
            <a:extLst/>
          </a:blip>
          <a:srcRect l="11620"/>
          <a:stretch>
            <a:fillRect/>
          </a:stretch>
        </p:blipFill>
        <p:spPr>
          <a:xfrm>
            <a:off x="824570" y="2499702"/>
            <a:ext cx="7499374" cy="3604868"/>
          </a:xfrm>
          <a:prstGeom prst="rect">
            <a:avLst/>
          </a:prstGeom>
          <a:ln w="12700">
            <a:miter lim="400000"/>
          </a:ln>
        </p:spPr>
      </p:pic>
      <p:pic>
        <p:nvPicPr>
          <p:cNvPr id="20" name="image14.png" descr="Screen Shot 2014-06-30 at 6.43.01 PM.png"/>
          <p:cNvPicPr/>
          <p:nvPr/>
        </p:nvPicPr>
        <p:blipFill>
          <a:blip r:embed="rId3">
            <a:extLst/>
          </a:blip>
          <a:srcRect l="3135" t="31713" r="84371" b="54345"/>
          <a:stretch>
            <a:fillRect/>
          </a:stretch>
        </p:blipFill>
        <p:spPr>
          <a:xfrm flipH="1">
            <a:off x="6553945" y="4873330"/>
            <a:ext cx="457204" cy="421299"/>
          </a:xfrm>
          <a:prstGeom prst="rect">
            <a:avLst/>
          </a:prstGeom>
          <a:ln>
            <a:solidFill>
              <a:srgbClr val="FF0000"/>
            </a:solidFill>
          </a:ln>
        </p:spPr>
      </p:pic>
      <p:pic>
        <p:nvPicPr>
          <p:cNvPr id="21" name="image14.png" descr="Screen Shot 2014-06-30 at 6.43.01 PM.png"/>
          <p:cNvPicPr/>
          <p:nvPr/>
        </p:nvPicPr>
        <p:blipFill>
          <a:blip r:embed="rId3">
            <a:extLst/>
          </a:blip>
          <a:srcRect l="26989" t="23208" r="48156" b="11287"/>
          <a:stretch>
            <a:fillRect/>
          </a:stretch>
        </p:blipFill>
        <p:spPr>
          <a:xfrm rot="16200000">
            <a:off x="6491502" y="5212117"/>
            <a:ext cx="1374651" cy="1399556"/>
          </a:xfrm>
          <a:prstGeom prst="ellipse">
            <a:avLst/>
          </a:prstGeom>
          <a:ln>
            <a:noFill/>
          </a:ln>
          <a:effectLst>
            <a:softEdge rad="112500"/>
          </a:effectLst>
        </p:spPr>
      </p:pic>
      <p:sp>
        <p:nvSpPr>
          <p:cNvPr id="22" name="Shape 395"/>
          <p:cNvSpPr/>
          <p:nvPr/>
        </p:nvSpPr>
        <p:spPr>
          <a:xfrm>
            <a:off x="6479049" y="4797131"/>
            <a:ext cx="565333" cy="4974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a:solidFill>
              <a:srgbClr val="FF0000"/>
            </a:solidFill>
            <a:prstDash val="sysDash"/>
          </a:ln>
        </p:spPr>
        <p:txBody>
          <a:bodyPr lIns="0" tIns="0" rIns="0" bIns="0" anchor="ctr"/>
          <a:lstStyle/>
          <a:p>
            <a:pPr lvl="0" algn="ctr"/>
            <a:endParaRPr/>
          </a:p>
        </p:txBody>
      </p:sp>
      <p:sp>
        <p:nvSpPr>
          <p:cNvPr id="23" name="Shape 396"/>
          <p:cNvSpPr/>
          <p:nvPr/>
        </p:nvSpPr>
        <p:spPr>
          <a:xfrm>
            <a:off x="6479050" y="5045879"/>
            <a:ext cx="125198" cy="115415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4" name="Shape 397"/>
          <p:cNvSpPr/>
          <p:nvPr/>
        </p:nvSpPr>
        <p:spPr>
          <a:xfrm>
            <a:off x="6961590" y="4869988"/>
            <a:ext cx="917015" cy="79515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Left Arrow 24"/>
          <p:cNvSpPr/>
          <p:nvPr/>
        </p:nvSpPr>
        <p:spPr>
          <a:xfrm rot="7856309">
            <a:off x="7378160" y="4944129"/>
            <a:ext cx="505831" cy="192653"/>
          </a:xfrm>
          <a:prstGeom prst="leftArrow">
            <a:avLst/>
          </a:prstGeom>
          <a:solidFill>
            <a:srgbClr val="FF0000"/>
          </a:solidFill>
          <a:ln w="11429" cap="flat">
            <a:solidFill>
              <a:srgbClr val="FF0000"/>
            </a:solidFill>
            <a:prstDash val="solid"/>
            <a:bevel/>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Georgia"/>
              <a:ea typeface="Georgia"/>
              <a:cs typeface="Georgia"/>
              <a:sym typeface="Georgia"/>
            </a:endParaRPr>
          </a:p>
        </p:txBody>
      </p:sp>
      <p:sp>
        <p:nvSpPr>
          <p:cNvPr id="26" name="Rectangle 25"/>
          <p:cNvSpPr/>
          <p:nvPr/>
        </p:nvSpPr>
        <p:spPr>
          <a:xfrm>
            <a:off x="7369407" y="4205054"/>
            <a:ext cx="1698756" cy="461665"/>
          </a:xfrm>
          <a:prstGeom prst="rect">
            <a:avLst/>
          </a:prstGeom>
        </p:spPr>
        <p:txBody>
          <a:bodyPr wrap="square">
            <a:spAutoFit/>
          </a:bodyPr>
          <a:lstStyle/>
          <a:p>
            <a:pPr lvl="0"/>
            <a:r>
              <a:rPr lang="en-US" sz="1200" dirty="0" smtClean="0">
                <a:solidFill>
                  <a:srgbClr val="FF0000"/>
                </a:solidFill>
              </a:rPr>
              <a:t>Lightweight Webshell in the DMZ</a:t>
            </a:r>
            <a:endParaRPr lang="en-US" sz="1200" dirty="0">
              <a:solidFill>
                <a:srgbClr val="FF0000"/>
              </a:solidFill>
            </a:endParaRPr>
          </a:p>
        </p:txBody>
      </p:sp>
    </p:spTree>
    <p:extLst>
      <p:ext uri="{BB962C8B-B14F-4D97-AF65-F5344CB8AC3E}">
        <p14:creationId xmlns:p14="http://schemas.microsoft.com/office/powerpoint/2010/main" val="1510631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t>Conclusion  - Rod - Joe</a:t>
            </a:r>
            <a:br>
              <a:rPr lang="en-US" dirty="0" smtClean="0"/>
            </a:br>
            <a:endParaRPr lang="en-US" dirty="0"/>
          </a:p>
        </p:txBody>
      </p:sp>
      <p:sp>
        <p:nvSpPr>
          <p:cNvPr id="3" name="Content Placeholder 2"/>
          <p:cNvSpPr>
            <a:spLocks noGrp="1"/>
          </p:cNvSpPr>
          <p:nvPr>
            <p:ph sz="quarter" idx="14"/>
          </p:nvPr>
        </p:nvSpPr>
        <p:spPr/>
        <p:txBody>
          <a:bodyPr>
            <a:normAutofit fontScale="92500" lnSpcReduction="20000"/>
          </a:bodyPr>
          <a:lstStyle/>
          <a:p>
            <a:r>
              <a:rPr lang="en-US" sz="2400" dirty="0" smtClean="0"/>
              <a:t>New approaches in machine learning and data science can help improve lateral movement detection. </a:t>
            </a:r>
          </a:p>
          <a:p>
            <a:r>
              <a:rPr lang="en-US" sz="2400" dirty="0" smtClean="0"/>
              <a:t>Establish behavioral patterns based on data driven approaches can provide tools for detecting and predicting unusual, high risk and malicious behavior patterns in users and use of assets. </a:t>
            </a:r>
          </a:p>
          <a:p>
            <a:endParaRPr lang="en-US" sz="2400" dirty="0" smtClean="0"/>
          </a:p>
          <a:p>
            <a:r>
              <a:rPr lang="en-US" sz="2400" dirty="0" smtClean="0"/>
              <a:t>We have been successful catching </a:t>
            </a:r>
            <a:r>
              <a:rPr lang="en-US" sz="2400" dirty="0" err="1" smtClean="0"/>
              <a:t>webshells</a:t>
            </a:r>
            <a:r>
              <a:rPr lang="en-US" sz="2400" dirty="0" smtClean="0"/>
              <a:t> and new kinds of in memory malware using the rare path approach</a:t>
            </a:r>
          </a:p>
          <a:p>
            <a:pPr lvl="1"/>
            <a:r>
              <a:rPr lang="en-US" dirty="0" smtClean="0"/>
              <a:t>U</a:t>
            </a:r>
            <a:r>
              <a:rPr lang="en-US" dirty="0"/>
              <a:t>-&gt;S</a:t>
            </a:r>
          </a:p>
          <a:p>
            <a:pPr lvl="1"/>
            <a:r>
              <a:rPr lang="en-US" dirty="0"/>
              <a:t>S-&gt;U !! </a:t>
            </a:r>
          </a:p>
          <a:p>
            <a:pPr lvl="1"/>
            <a:r>
              <a:rPr lang="en-US" dirty="0"/>
              <a:t>U-&gt;U (LAN to LAN)</a:t>
            </a:r>
          </a:p>
          <a:p>
            <a:pPr lvl="1"/>
            <a:r>
              <a:rPr lang="en-US" dirty="0"/>
              <a:t>S-&gt;S (DMZ to LAN)!!</a:t>
            </a:r>
          </a:p>
          <a:p>
            <a:pPr lvl="1"/>
            <a:endParaRPr lang="en-US" sz="2000" dirty="0" smtClean="0"/>
          </a:p>
          <a:p>
            <a:pPr marL="0" indent="0">
              <a:buNone/>
            </a:pPr>
            <a:endParaRPr lang="en-US" sz="2400" dirty="0" smtClean="0"/>
          </a:p>
          <a:p>
            <a:endParaRPr lang="en-US" dirty="0"/>
          </a:p>
        </p:txBody>
      </p:sp>
    </p:spTree>
    <p:extLst>
      <p:ext uri="{BB962C8B-B14F-4D97-AF65-F5344CB8AC3E}">
        <p14:creationId xmlns:p14="http://schemas.microsoft.com/office/powerpoint/2010/main" val="2379688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Content Placeholder 2"/>
          <p:cNvSpPr>
            <a:spLocks noGrp="1"/>
          </p:cNvSpPr>
          <p:nvPr>
            <p:ph sz="quarter" idx="14"/>
          </p:nvPr>
        </p:nvSpPr>
        <p:spPr/>
        <p:txBody>
          <a:bodyPr/>
          <a:lstStyle/>
          <a:p>
            <a:r>
              <a:rPr lang="en-US" dirty="0" smtClean="0"/>
              <a:t>Thank you </a:t>
            </a:r>
          </a:p>
          <a:p>
            <a:endParaRPr lang="en-US" dirty="0"/>
          </a:p>
          <a:p>
            <a:r>
              <a:rPr lang="en-US" dirty="0" smtClean="0"/>
              <a:t>Rod Soto @</a:t>
            </a:r>
            <a:r>
              <a:rPr lang="en-US" dirty="0" err="1" smtClean="0"/>
              <a:t>rodsoto</a:t>
            </a:r>
            <a:endParaRPr lang="en-US" dirty="0" smtClean="0"/>
          </a:p>
          <a:p>
            <a:r>
              <a:rPr lang="en-US" dirty="0" smtClean="0"/>
              <a:t>Joseph </a:t>
            </a:r>
            <a:r>
              <a:rPr lang="en-US" dirty="0" err="1" smtClean="0"/>
              <a:t>Zadeh</a:t>
            </a:r>
            <a:r>
              <a:rPr lang="en-US" dirty="0" smtClean="0"/>
              <a:t> @</a:t>
            </a:r>
            <a:r>
              <a:rPr lang="en-US" dirty="0" err="1" smtClean="0"/>
              <a:t>josephzadeh</a:t>
            </a:r>
            <a:endParaRPr lang="en-US" dirty="0"/>
          </a:p>
        </p:txBody>
      </p:sp>
    </p:spTree>
    <p:extLst>
      <p:ext uri="{BB962C8B-B14F-4D97-AF65-F5344CB8AC3E}">
        <p14:creationId xmlns:p14="http://schemas.microsoft.com/office/powerpoint/2010/main" val="3259105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1348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Objectives</a:t>
            </a:r>
            <a:endParaRPr lang="en-US" dirty="0"/>
          </a:p>
        </p:txBody>
      </p:sp>
      <p:sp>
        <p:nvSpPr>
          <p:cNvPr id="3" name="Content Placeholder 2"/>
          <p:cNvSpPr>
            <a:spLocks noGrp="1"/>
          </p:cNvSpPr>
          <p:nvPr>
            <p:ph sz="quarter" idx="14"/>
          </p:nvPr>
        </p:nvSpPr>
        <p:spPr/>
        <p:txBody>
          <a:bodyPr/>
          <a:lstStyle/>
          <a:p>
            <a:r>
              <a:rPr lang="en-US" dirty="0" smtClean="0"/>
              <a:t>Main objectives of lateral move are:</a:t>
            </a:r>
          </a:p>
          <a:p>
            <a:pPr marL="0" indent="0">
              <a:buNone/>
            </a:pPr>
            <a:r>
              <a:rPr lang="en-US" dirty="0"/>
              <a:t>	</a:t>
            </a:r>
            <a:r>
              <a:rPr lang="en-US" dirty="0" smtClean="0"/>
              <a:t>- Gain further knowledge of internal network assets. </a:t>
            </a:r>
          </a:p>
          <a:p>
            <a:pPr marL="0" indent="0">
              <a:buNone/>
            </a:pPr>
            <a:r>
              <a:rPr lang="en-US" dirty="0"/>
              <a:t>	</a:t>
            </a:r>
            <a:r>
              <a:rPr lang="en-US" dirty="0" smtClean="0"/>
              <a:t>- Expand access into other systems</a:t>
            </a:r>
          </a:p>
          <a:p>
            <a:pPr marL="0" indent="0">
              <a:buNone/>
            </a:pPr>
            <a:r>
              <a:rPr lang="en-US" dirty="0" smtClean="0"/>
              <a:t>Ultimate goal is to get “Crown Jewels” which may be AD Domain admin credentials or access to valuable, sensitive information. </a:t>
            </a:r>
            <a:endParaRPr lang="en-US" dirty="0"/>
          </a:p>
        </p:txBody>
      </p:sp>
    </p:spTree>
    <p:extLst>
      <p:ext uri="{BB962C8B-B14F-4D97-AF65-F5344CB8AC3E}">
        <p14:creationId xmlns:p14="http://schemas.microsoft.com/office/powerpoint/2010/main" val="420120862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Cybersecurity Analytics: ROIv1</a:t>
            </a:r>
            <a:endParaRPr lang="en-US" dirty="0"/>
          </a:p>
        </p:txBody>
      </p:sp>
      <p:pic>
        <p:nvPicPr>
          <p:cNvPr id="3" name="Picture 2" descr="Screen Shot 2014-06-24 at 11.21.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Tree>
    <p:extLst>
      <p:ext uri="{BB962C8B-B14F-4D97-AF65-F5344CB8AC3E}">
        <p14:creationId xmlns:p14="http://schemas.microsoft.com/office/powerpoint/2010/main" val="347941613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Cybersecurity Analytics: ROIv1</a:t>
            </a:r>
            <a:endParaRPr lang="en-US" dirty="0"/>
          </a:p>
        </p:txBody>
      </p:sp>
      <p:pic>
        <p:nvPicPr>
          <p:cNvPr id="3" name="Picture 2" descr="Screen Shot 2014-06-24 at 11.2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9144000" cy="6857999"/>
          </a:xfrm>
          <a:prstGeom prst="rect">
            <a:avLst/>
          </a:prstGeom>
        </p:spPr>
      </p:pic>
      <p:pic>
        <p:nvPicPr>
          <p:cNvPr id="5" name="Picture 4"/>
          <p:cNvPicPr>
            <a:picLocks noChangeAspect="1"/>
          </p:cNvPicPr>
          <p:nvPr/>
        </p:nvPicPr>
        <p:blipFill>
          <a:blip r:embed="rId3"/>
          <a:stretch>
            <a:fillRect/>
          </a:stretch>
        </p:blipFill>
        <p:spPr>
          <a:xfrm>
            <a:off x="152400" y="685801"/>
            <a:ext cx="4953000" cy="4381500"/>
          </a:xfrm>
          <a:prstGeom prst="rect">
            <a:avLst/>
          </a:prstGeom>
        </p:spPr>
      </p:pic>
      <p:pic>
        <p:nvPicPr>
          <p:cNvPr id="6" name="Picture 5"/>
          <p:cNvPicPr>
            <a:picLocks noChangeAspect="1"/>
          </p:cNvPicPr>
          <p:nvPr/>
        </p:nvPicPr>
        <p:blipFill>
          <a:blip r:embed="rId4"/>
          <a:stretch>
            <a:fillRect/>
          </a:stretch>
        </p:blipFill>
        <p:spPr>
          <a:xfrm>
            <a:off x="533400" y="2667001"/>
            <a:ext cx="7962900" cy="3975100"/>
          </a:xfrm>
          <a:prstGeom prst="rect">
            <a:avLst/>
          </a:prstGeom>
        </p:spPr>
      </p:pic>
      <p:sp>
        <p:nvSpPr>
          <p:cNvPr id="7" name="Rectangle 6"/>
          <p:cNvSpPr/>
          <p:nvPr/>
        </p:nvSpPr>
        <p:spPr>
          <a:xfrm>
            <a:off x="533400" y="990600"/>
            <a:ext cx="25323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WAN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
        <p:nvSpPr>
          <p:cNvPr id="10" name="Rectangle 9"/>
          <p:cNvSpPr/>
          <p:nvPr/>
        </p:nvSpPr>
        <p:spPr>
          <a:xfrm>
            <a:off x="6172200" y="3657600"/>
            <a:ext cx="19989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LAN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58381620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Cybersecurity Analytics: ROIv1</a:t>
            </a:r>
            <a:endParaRPr lang="en-US" dirty="0"/>
          </a:p>
        </p:txBody>
      </p:sp>
      <p:pic>
        <p:nvPicPr>
          <p:cNvPr id="3" name="Picture 2" descr="Screen Shot 2014-06-24 at 11.2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9144000" cy="6857999"/>
          </a:xfrm>
          <a:prstGeom prst="rect">
            <a:avLst/>
          </a:prstGeom>
        </p:spPr>
      </p:pic>
      <p:pic>
        <p:nvPicPr>
          <p:cNvPr id="11" name="Picture 10"/>
          <p:cNvPicPr>
            <a:picLocks noChangeAspect="1"/>
          </p:cNvPicPr>
          <p:nvPr/>
        </p:nvPicPr>
        <p:blipFill>
          <a:blip r:embed="rId3"/>
          <a:stretch>
            <a:fillRect/>
          </a:stretch>
        </p:blipFill>
        <p:spPr>
          <a:xfrm>
            <a:off x="838200" y="1041401"/>
            <a:ext cx="4089400" cy="2882900"/>
          </a:xfrm>
          <a:prstGeom prst="rect">
            <a:avLst/>
          </a:prstGeom>
        </p:spPr>
      </p:pic>
      <p:pic>
        <p:nvPicPr>
          <p:cNvPr id="5" name="Picture 4"/>
          <p:cNvPicPr>
            <a:picLocks noChangeAspect="1"/>
          </p:cNvPicPr>
          <p:nvPr/>
        </p:nvPicPr>
        <p:blipFill>
          <a:blip r:embed="rId4"/>
          <a:stretch>
            <a:fillRect/>
          </a:stretch>
        </p:blipFill>
        <p:spPr>
          <a:xfrm>
            <a:off x="152400" y="685801"/>
            <a:ext cx="4953000" cy="4381500"/>
          </a:xfrm>
          <a:prstGeom prst="rect">
            <a:avLst/>
          </a:prstGeom>
        </p:spPr>
      </p:pic>
      <p:pic>
        <p:nvPicPr>
          <p:cNvPr id="6" name="Picture 5"/>
          <p:cNvPicPr>
            <a:picLocks noChangeAspect="1"/>
          </p:cNvPicPr>
          <p:nvPr/>
        </p:nvPicPr>
        <p:blipFill>
          <a:blip r:embed="rId5"/>
          <a:stretch>
            <a:fillRect/>
          </a:stretch>
        </p:blipFill>
        <p:spPr>
          <a:xfrm>
            <a:off x="533400" y="2667001"/>
            <a:ext cx="7962900" cy="3975100"/>
          </a:xfrm>
          <a:prstGeom prst="rect">
            <a:avLst/>
          </a:prstGeom>
        </p:spPr>
      </p:pic>
      <p:sp>
        <p:nvSpPr>
          <p:cNvPr id="7" name="Rectangle 6"/>
          <p:cNvSpPr/>
          <p:nvPr/>
        </p:nvSpPr>
        <p:spPr>
          <a:xfrm>
            <a:off x="5486400" y="838200"/>
            <a:ext cx="2532306" cy="1569660"/>
          </a:xfrm>
          <a:prstGeom prst="rect">
            <a:avLst/>
          </a:prstGeom>
          <a:noFill/>
        </p:spPr>
        <p:txBody>
          <a:bodyPr wrap="square" lIns="91440" tIns="45720" rIns="91440" bIns="45720">
            <a:spAutoFit/>
          </a:bodyPr>
          <a:lstStyle/>
          <a:p>
            <a:pPr algn="ctr"/>
            <a:r>
              <a:rPr lang="en-US" sz="3200" b="1" dirty="0" smtClean="0">
                <a:ln w="12700">
                  <a:solidFill>
                    <a:srgbClr val="000000"/>
                  </a:solidFill>
                  <a:prstDash val="solid"/>
                </a:ln>
                <a:effectLst>
                  <a:outerShdw blurRad="41275" dist="20320" dir="1800000" algn="tl" rotWithShape="0">
                    <a:srgbClr val="000000">
                      <a:alpha val="40000"/>
                    </a:srgbClr>
                  </a:outerShdw>
                </a:effectLst>
              </a:rPr>
              <a:t>Best Short Term “ROI”</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cxnSp>
        <p:nvCxnSpPr>
          <p:cNvPr id="8" name="Straight Arrow Connector 7"/>
          <p:cNvCxnSpPr/>
          <p:nvPr/>
        </p:nvCxnSpPr>
        <p:spPr>
          <a:xfrm flipV="1">
            <a:off x="4876800" y="1371600"/>
            <a:ext cx="6858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33400" y="990600"/>
            <a:ext cx="25323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WAN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
        <p:nvSpPr>
          <p:cNvPr id="13" name="Rectangle 12"/>
          <p:cNvSpPr/>
          <p:nvPr/>
        </p:nvSpPr>
        <p:spPr>
          <a:xfrm>
            <a:off x="6172200" y="3657600"/>
            <a:ext cx="1998906" cy="584776"/>
          </a:xfrm>
          <a:prstGeom prst="rect">
            <a:avLst/>
          </a:prstGeom>
          <a:noFill/>
        </p:spPr>
        <p:txBody>
          <a:bodyPr wrap="square" lIns="91440" tIns="45720" rIns="91440" bIns="45720">
            <a:spAutoFit/>
          </a:bodyPr>
          <a:lstStyle/>
          <a:p>
            <a:pPr algn="ctr"/>
            <a:r>
              <a:rPr lang="en-US" sz="3200" b="1" cap="none" spc="0" dirty="0" smtClean="0">
                <a:ln w="12700">
                  <a:solidFill>
                    <a:srgbClr val="000000"/>
                  </a:solidFill>
                  <a:prstDash val="solid"/>
                </a:ln>
                <a:effectLst>
                  <a:outerShdw blurRad="41275" dist="20320" dir="1800000" algn="tl" rotWithShape="0">
                    <a:srgbClr val="000000">
                      <a:alpha val="40000"/>
                    </a:srgbClr>
                  </a:outerShdw>
                </a:effectLst>
              </a:rPr>
              <a:t>LAN</a:t>
            </a:r>
            <a:endParaRPr lang="en-US" sz="3200" b="1" cap="none" spc="0" dirty="0">
              <a:ln w="12700">
                <a:solidFill>
                  <a:srgbClr val="000000"/>
                </a:solidFill>
                <a:prstDash val="solid"/>
              </a:ln>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0345808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flipV="1">
            <a:off x="7507586" y="5855969"/>
            <a:ext cx="661329" cy="508886"/>
          </a:xfrm>
          <a:prstGeom prst="straightConnector1">
            <a:avLst/>
          </a:prstGeom>
          <a:ln>
            <a:solidFill>
              <a:srgbClr val="FF0000"/>
            </a:solidFill>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normAutofit/>
          </a:bodyPr>
          <a:lstStyle/>
          <a:p>
            <a:r>
              <a:rPr lang="en-US" dirty="0" smtClean="0"/>
              <a:t>Key to ML: Label Your Analysis</a:t>
            </a:r>
            <a:endParaRPr lang="en-US" dirty="0"/>
          </a:p>
        </p:txBody>
      </p:sp>
      <p:sp>
        <p:nvSpPr>
          <p:cNvPr id="6" name="Content Placeholder 2"/>
          <p:cNvSpPr>
            <a:spLocks noGrp="1"/>
          </p:cNvSpPr>
          <p:nvPr>
            <p:ph sz="quarter" idx="14"/>
          </p:nvPr>
        </p:nvSpPr>
        <p:spPr/>
        <p:txBody>
          <a:bodyPr/>
          <a:lstStyle/>
          <a:p>
            <a:r>
              <a:rPr lang="en-US" dirty="0" smtClean="0"/>
              <a:t>This is how the algorithms will “learn” from human expertise and help support a common security workflow</a:t>
            </a:r>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16609976"/>
              </p:ext>
            </p:extLst>
          </p:nvPr>
        </p:nvGraphicFramePr>
        <p:xfrm>
          <a:off x="335450" y="3203708"/>
          <a:ext cx="8517301" cy="2652258"/>
        </p:xfrm>
        <a:graphic>
          <a:graphicData uri="http://schemas.openxmlformats.org/drawingml/2006/table">
            <a:tbl>
              <a:tblPr/>
              <a:tblGrid>
                <a:gridCol w="2409759"/>
                <a:gridCol w="775626"/>
                <a:gridCol w="931498"/>
                <a:gridCol w="438778"/>
                <a:gridCol w="1104834"/>
                <a:gridCol w="1004424"/>
                <a:gridCol w="633744"/>
                <a:gridCol w="1218638"/>
              </a:tblGrid>
              <a:tr h="614357">
                <a:tc>
                  <a:txBody>
                    <a:bodyPr/>
                    <a:lstStyle/>
                    <a:p>
                      <a:pPr algn="ctr" fontAlgn="b"/>
                      <a:r>
                        <a:rPr lang="en-US" sz="1600" b="1" i="0" u="none" strike="noStrike" dirty="0">
                          <a:solidFill>
                            <a:srgbClr val="FFFFFF"/>
                          </a:solidFill>
                          <a:effectLst/>
                          <a:latin typeface="Calibri"/>
                        </a:rPr>
                        <a:t>Domain Name</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TotalCnt</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RiskFactor</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AGD</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SessionTime</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RefEntropy</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a:solidFill>
                            <a:srgbClr val="FFFFFF"/>
                          </a:solidFill>
                          <a:effectLst/>
                          <a:latin typeface="Calibri"/>
                        </a:rPr>
                        <a:t> </a:t>
                      </a:r>
                      <a:r>
                        <a:rPr lang="en-US" sz="1600" b="1" i="0" u="none" strike="noStrike" dirty="0" err="1">
                          <a:solidFill>
                            <a:srgbClr val="FFFFFF"/>
                          </a:solidFill>
                          <a:effectLst/>
                          <a:latin typeface="Calibri"/>
                        </a:rPr>
                        <a:t>NullUa</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F81BD"/>
                    </a:solidFill>
                  </a:tcPr>
                </a:tc>
                <a:tc>
                  <a:txBody>
                    <a:bodyPr/>
                    <a:lstStyle/>
                    <a:p>
                      <a:pPr algn="ctr" fontAlgn="ctr"/>
                      <a:r>
                        <a:rPr lang="en-US" sz="1600" b="1" i="0" u="none" strike="noStrike" dirty="0" smtClean="0">
                          <a:solidFill>
                            <a:srgbClr val="FFFFFF"/>
                          </a:solidFill>
                          <a:effectLst/>
                          <a:latin typeface="Calibri"/>
                        </a:rPr>
                        <a:t>Outcome</a:t>
                      </a:r>
                      <a:endParaRPr lang="en-US" sz="1600" b="1" i="0" u="none" strike="noStrike" dirty="0">
                        <a:solidFill>
                          <a:srgbClr val="FFFFFF"/>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a:t>
                      </a:r>
                      <a:r>
                        <a:rPr lang="en-US" sz="1600" b="0" i="0" u="none" strike="noStrike" dirty="0" err="1">
                          <a:solidFill>
                            <a:srgbClr val="000000"/>
                          </a:solidFill>
                          <a:effectLst/>
                          <a:latin typeface="Calibri"/>
                        </a:rPr>
                        <a:t>yyfaimjmocdu.com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144</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6.05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Malicious</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a:t>
                      </a:r>
                      <a:r>
                        <a:rPr lang="en-US" sz="1600" b="0" dirty="0" smtClean="0">
                          <a:solidFill>
                            <a:srgbClr val="000000"/>
                          </a:solidFill>
                        </a:rPr>
                        <a:t>jjeyd2u37an30.com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6192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5.05</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Malicious</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C0504D"/>
                    </a:solidFill>
                  </a:tcPr>
                </a:tc>
              </a:tr>
              <a:tr h="288538">
                <a:tc>
                  <a:txBody>
                    <a:bodyPr/>
                    <a:lstStyle/>
                    <a:p>
                      <a:pPr algn="l" fontAlgn="b"/>
                      <a:r>
                        <a:rPr lang="en-US" sz="1600" b="0" i="0" u="none" strike="noStrike">
                          <a:solidFill>
                            <a:srgbClr val="000000"/>
                          </a:solidFill>
                          <a:effectLst/>
                          <a:latin typeface="Calibri"/>
                        </a:rPr>
                        <a:t> cdn4s.steelhousemedia.com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3</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a:solidFill>
                            <a:srgbClr val="000000"/>
                          </a:solidFill>
                          <a:effectLst/>
                          <a:latin typeface="Calibri"/>
                        </a:rPr>
                        <a:t> log.tagcade.com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a:solidFill>
                            <a:srgbClr val="000000"/>
                          </a:solidFill>
                          <a:effectLst/>
                          <a:latin typeface="Calibri"/>
                        </a:rPr>
                        <a:t> go.vidprocess.com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170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a:solidFill>
                            <a:srgbClr val="000000"/>
                          </a:solidFill>
                          <a:effectLst/>
                          <a:latin typeface="Calibri"/>
                        </a:rPr>
                        <a:t> statse.webtrendslive.com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310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2</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a:solidFill>
                            <a:srgbClr val="000000"/>
                          </a:solidFill>
                          <a:effectLst/>
                          <a:latin typeface="Calibri"/>
                        </a:rPr>
                        <a:t> cdn4s.steelhousemedia.com</a:t>
                      </a: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107</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r h="209267">
                <a:tc>
                  <a:txBody>
                    <a:bodyPr/>
                    <a:lstStyle/>
                    <a:p>
                      <a:pPr algn="l" fontAlgn="b"/>
                      <a:r>
                        <a:rPr lang="en-US" sz="1600" b="0" i="0" u="none" strike="noStrike" dirty="0">
                          <a:solidFill>
                            <a:srgbClr val="000000"/>
                          </a:solidFill>
                          <a:effectLst/>
                          <a:latin typeface="Calibri"/>
                        </a:rPr>
                        <a:t> </a:t>
                      </a:r>
                      <a:r>
                        <a:rPr lang="en-US" sz="1600" b="0" i="0" u="none" strike="noStrike" dirty="0" err="1">
                          <a:solidFill>
                            <a:srgbClr val="000000"/>
                          </a:solidFill>
                          <a:effectLst/>
                          <a:latin typeface="Calibri"/>
                        </a:rPr>
                        <a:t>log.tagcade.com</a:t>
                      </a:r>
                      <a:endParaRPr lang="en-US" sz="1600" b="0" i="0" u="none" strike="noStrike" dirty="0">
                        <a:solidFill>
                          <a:srgbClr val="000000"/>
                        </a:solidFill>
                        <a:effectLst/>
                        <a:latin typeface="Calibri"/>
                      </a:endParaRPr>
                    </a:p>
                  </a:txBody>
                  <a:tcPr marL="6069" marR="6069" marT="6069"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111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mn-lt"/>
                        </a:rPr>
                        <a:t>Benign</a:t>
                      </a:r>
                      <a:endParaRPr lang="en-US" sz="1600" b="0" i="0" u="none" strike="noStrike" dirty="0">
                        <a:solidFill>
                          <a:srgbClr val="000000"/>
                        </a:solidFill>
                        <a:effectLst/>
                        <a:latin typeface="Calibri"/>
                      </a:endParaRPr>
                    </a:p>
                  </a:txBody>
                  <a:tcPr marL="6069" marR="6069" marT="6069"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r>
            </a:tbl>
          </a:graphicData>
        </a:graphic>
      </p:graphicFrame>
      <p:sp>
        <p:nvSpPr>
          <p:cNvPr id="10" name="TextBox 9"/>
          <p:cNvSpPr txBox="1"/>
          <p:nvPr/>
        </p:nvSpPr>
        <p:spPr>
          <a:xfrm>
            <a:off x="2434891" y="5934670"/>
            <a:ext cx="5072695" cy="923330"/>
          </a:xfrm>
          <a:prstGeom prst="rect">
            <a:avLst/>
          </a:prstGeom>
          <a:noFill/>
          <a:ln>
            <a:solidFill>
              <a:schemeClr val="tx1"/>
            </a:solidFill>
          </a:ln>
        </p:spPr>
        <p:txBody>
          <a:bodyPr wrap="square" rtlCol="0">
            <a:spAutoFit/>
          </a:bodyPr>
          <a:lstStyle/>
          <a:p>
            <a:r>
              <a:rPr lang="en-US" dirty="0" smtClean="0"/>
              <a:t>Human Expertise is manually </a:t>
            </a:r>
            <a:r>
              <a:rPr lang="en-US" dirty="0"/>
              <a:t>e</a:t>
            </a:r>
            <a:r>
              <a:rPr lang="en-US" dirty="0" smtClean="0"/>
              <a:t>ncoded into a format computers understand: Sometimes this process is called Labeling or “Truth-</a:t>
            </a:r>
            <a:r>
              <a:rPr lang="en-US" dirty="0" err="1" smtClean="0"/>
              <a:t>ing</a:t>
            </a:r>
            <a:r>
              <a:rPr lang="en-US" dirty="0" smtClean="0"/>
              <a:t>” the data</a:t>
            </a:r>
            <a:endParaRPr lang="en-US" dirty="0"/>
          </a:p>
        </p:txBody>
      </p:sp>
    </p:spTree>
    <p:extLst>
      <p:ext uri="{BB962C8B-B14F-4D97-AF65-F5344CB8AC3E}">
        <p14:creationId xmlns:p14="http://schemas.microsoft.com/office/powerpoint/2010/main" val="227072645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5012" y="156592"/>
            <a:ext cx="9144000" cy="1143000"/>
          </a:xfrm>
        </p:spPr>
        <p:txBody>
          <a:bodyPr/>
          <a:lstStyle/>
          <a:p>
            <a:r>
              <a:rPr lang="en-US" dirty="0" smtClean="0"/>
              <a:t>Lambda Architecture</a:t>
            </a:r>
            <a:endParaRPr lang="en-US" dirty="0"/>
          </a:p>
        </p:txBody>
      </p:sp>
      <p:sp>
        <p:nvSpPr>
          <p:cNvPr id="4" name="Slide Number Placeholder 1"/>
          <p:cNvSpPr>
            <a:spLocks noGrp="1"/>
          </p:cNvSpPr>
          <p:nvPr>
            <p:ph type="sldNum" sz="quarter" idx="15"/>
          </p:nvPr>
        </p:nvSpPr>
        <p:spPr>
          <a:xfrm>
            <a:off x="4379913" y="6384775"/>
            <a:ext cx="385762" cy="342900"/>
          </a:xfrm>
          <a:prstGeom prst="rect">
            <a:avLst/>
          </a:prstGeom>
        </p:spPr>
        <p:txBody>
          <a:bodyPr/>
          <a:lstStyle/>
          <a:p>
            <a:fld id="{EC64C1FF-3550-C84E-9976-9929D46DF20B}" type="slidenum">
              <a:rPr lang="en-US" smtClean="0"/>
              <a:pPr/>
              <a:t>74</a:t>
            </a:fld>
            <a:endParaRPr lang="en-US" dirty="0"/>
          </a:p>
        </p:txBody>
      </p:sp>
      <p:sp>
        <p:nvSpPr>
          <p:cNvPr id="6" name="Text Placeholder 3"/>
          <p:cNvSpPr txBox="1">
            <a:spLocks/>
          </p:cNvSpPr>
          <p:nvPr/>
        </p:nvSpPr>
        <p:spPr>
          <a:xfrm>
            <a:off x="405012" y="1237645"/>
            <a:ext cx="8171069" cy="534540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Architecture is described by three simple equations:</a:t>
            </a:r>
          </a:p>
          <a:p>
            <a:pPr lvl="1"/>
            <a:endParaRPr lang="en-US" sz="2400" b="1" dirty="0" smtClean="0"/>
          </a:p>
          <a:p>
            <a:pPr marL="257175" lvl="1" indent="0">
              <a:buFont typeface="Arial"/>
              <a:buNone/>
            </a:pPr>
            <a:r>
              <a:rPr lang="en-US" sz="2400" b="1" dirty="0" smtClean="0"/>
              <a:t>batch view = function(all data)</a:t>
            </a:r>
          </a:p>
          <a:p>
            <a:pPr marL="257175" lvl="1" indent="0">
              <a:buFont typeface="Arial"/>
              <a:buNone/>
            </a:pPr>
            <a:r>
              <a:rPr lang="en-US" sz="2400" b="1" dirty="0" err="1" smtClean="0"/>
              <a:t>realtime</a:t>
            </a:r>
            <a:r>
              <a:rPr lang="en-US" sz="2400" b="1" dirty="0" smtClean="0"/>
              <a:t> view = function(</a:t>
            </a:r>
            <a:r>
              <a:rPr lang="en-US" sz="2400" b="1" dirty="0" err="1" smtClean="0"/>
              <a:t>realtime</a:t>
            </a:r>
            <a:r>
              <a:rPr lang="en-US" sz="2400" b="1" dirty="0" smtClean="0"/>
              <a:t> view, new data) </a:t>
            </a:r>
          </a:p>
          <a:p>
            <a:pPr marL="257175" lvl="1" indent="0">
              <a:buFont typeface="Arial"/>
              <a:buNone/>
            </a:pPr>
            <a:r>
              <a:rPr lang="en-US" sz="2400" b="1" dirty="0" smtClean="0"/>
              <a:t>query = function(batch view, </a:t>
            </a:r>
            <a:r>
              <a:rPr lang="en-US" sz="2400" b="1" dirty="0" err="1" smtClean="0"/>
              <a:t>realtime</a:t>
            </a:r>
            <a:r>
              <a:rPr lang="en-US" sz="2400" b="1" dirty="0" smtClean="0"/>
              <a:t> view) </a:t>
            </a:r>
          </a:p>
          <a:p>
            <a:pPr lvl="1"/>
            <a:endParaRPr lang="en-US" sz="1700" dirty="0" smtClean="0"/>
          </a:p>
          <a:p>
            <a:endParaRPr lang="en-US" sz="2000" dirty="0" smtClean="0"/>
          </a:p>
          <a:p>
            <a:endParaRPr lang="en-US" sz="2000" dirty="0" smtClean="0"/>
          </a:p>
          <a:p>
            <a:endParaRPr lang="en-US" sz="2000" dirty="0" smtClean="0"/>
          </a:p>
          <a:p>
            <a:pPr lvl="1"/>
            <a:endParaRPr lang="en-US" sz="1100" dirty="0" smtClean="0"/>
          </a:p>
          <a:p>
            <a:pPr marL="257175" lvl="1" indent="0">
              <a:buFont typeface="Arial"/>
              <a:buNone/>
            </a:pPr>
            <a:endParaRPr lang="en-US" sz="1100" dirty="0" smtClean="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780" t="13505" r="1423" b="14475"/>
          <a:stretch/>
        </p:blipFill>
        <p:spPr>
          <a:xfrm>
            <a:off x="1422061" y="3521715"/>
            <a:ext cx="6264200" cy="2697889"/>
          </a:xfrm>
          <a:prstGeom prst="rect">
            <a:avLst/>
          </a:prstGeom>
          <a:ln>
            <a:solidFill>
              <a:schemeClr val="tx1"/>
            </a:solidFill>
          </a:ln>
        </p:spPr>
      </p:pic>
    </p:spTree>
    <p:extLst>
      <p:ext uri="{BB962C8B-B14F-4D97-AF65-F5344CB8AC3E}">
        <p14:creationId xmlns:p14="http://schemas.microsoft.com/office/powerpoint/2010/main" val="333171258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Rectangle 438"/>
          <p:cNvSpPr/>
          <p:nvPr/>
        </p:nvSpPr>
        <p:spPr>
          <a:xfrm>
            <a:off x="163448" y="1286725"/>
            <a:ext cx="2097046" cy="277038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p:nvPr>
        </p:nvSpPr>
        <p:spPr/>
        <p:txBody>
          <a:bodyPr>
            <a:normAutofit/>
          </a:bodyPr>
          <a:lstStyle/>
          <a:p>
            <a:r>
              <a:rPr lang="en-US" dirty="0" smtClean="0"/>
              <a:t>Lambda Security</a:t>
            </a:r>
            <a:endParaRPr lang="en-US" dirty="0"/>
          </a:p>
        </p:txBody>
      </p:sp>
      <p:sp>
        <p:nvSpPr>
          <p:cNvPr id="267" name="Rectangle 2"/>
          <p:cNvSpPr/>
          <p:nvPr/>
        </p:nvSpPr>
        <p:spPr bwMode="auto">
          <a:xfrm rot="16200000" flipH="1">
            <a:off x="1462633" y="1265430"/>
            <a:ext cx="134639" cy="348874"/>
          </a:xfrm>
          <a:prstGeom prst="rect">
            <a:avLst/>
          </a:prstGeom>
          <a:solidFill>
            <a:sysClr val="window" lastClr="FFFFFF">
              <a:lumMod val="50000"/>
              <a:alpha val="54901"/>
            </a:sysClr>
          </a:solidFill>
          <a:ln w="9525" algn="ctr">
            <a:noFill/>
            <a:miter lim="800000"/>
            <a:headEnd/>
            <a:tailEnd/>
          </a:ln>
        </p:spPr>
        <p:txBody>
          <a:bodyPr rot="10800000" wrap="none" lIns="64291" tIns="32146" rIns="64291" bIns="32146" anchor="ctr"/>
          <a:lstStyle/>
          <a:p>
            <a:pPr defTabSz="642915">
              <a:defRPr/>
            </a:pPr>
            <a:endParaRPr lang="en-US" sz="1700" kern="0" dirty="0">
              <a:solidFill>
                <a:sysClr val="windowText" lastClr="000000"/>
              </a:solidFill>
              <a:latin typeface="Calibri"/>
              <a:cs typeface="Calibri"/>
            </a:endParaRPr>
          </a:p>
        </p:txBody>
      </p:sp>
      <p:sp>
        <p:nvSpPr>
          <p:cNvPr id="284" name="Rounded Rectangle 283"/>
          <p:cNvSpPr/>
          <p:nvPr/>
        </p:nvSpPr>
        <p:spPr bwMode="gray">
          <a:xfrm>
            <a:off x="340508" y="1394467"/>
            <a:ext cx="1648142" cy="591692"/>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91436" tIns="45718" rIns="91436" bIns="45718" anchor="ctr"/>
          <a:lstStyle/>
          <a:p>
            <a:pPr algn="ctr">
              <a:defRPr/>
            </a:pPr>
            <a:endParaRPr lang="en-US" dirty="0"/>
          </a:p>
        </p:txBody>
      </p:sp>
      <p:pic>
        <p:nvPicPr>
          <p:cNvPr id="3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8" y="1470801"/>
            <a:ext cx="1497031" cy="4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7" name="Can 416"/>
          <p:cNvSpPr/>
          <p:nvPr/>
        </p:nvSpPr>
        <p:spPr>
          <a:xfrm>
            <a:off x="376471" y="2152213"/>
            <a:ext cx="472259"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DHCP</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8" name="Can 417"/>
          <p:cNvSpPr/>
          <p:nvPr/>
        </p:nvSpPr>
        <p:spPr>
          <a:xfrm>
            <a:off x="221154" y="2619748"/>
            <a:ext cx="631993"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IMS/IPAM</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9" name="Can 418"/>
          <p:cNvSpPr/>
          <p:nvPr/>
        </p:nvSpPr>
        <p:spPr>
          <a:xfrm>
            <a:off x="446156" y="3127237"/>
            <a:ext cx="308308" cy="360515"/>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FW</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0" name="Can 419"/>
          <p:cNvSpPr/>
          <p:nvPr/>
        </p:nvSpPr>
        <p:spPr>
          <a:xfrm>
            <a:off x="805520" y="3387375"/>
            <a:ext cx="387981"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Proxy</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1" name="Can 420"/>
          <p:cNvSpPr/>
          <p:nvPr/>
        </p:nvSpPr>
        <p:spPr>
          <a:xfrm>
            <a:off x="337552" y="3517596"/>
            <a:ext cx="422229"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VPN</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2" name="Can 421"/>
          <p:cNvSpPr/>
          <p:nvPr/>
        </p:nvSpPr>
        <p:spPr>
          <a:xfrm>
            <a:off x="805520" y="3004472"/>
            <a:ext cx="321812" cy="365278"/>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AD</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pic>
        <p:nvPicPr>
          <p:cNvPr id="452" name="Picture 4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5188" y="467208"/>
            <a:ext cx="642381" cy="681314"/>
          </a:xfrm>
          <a:prstGeom prst="rect">
            <a:avLst/>
          </a:prstGeom>
        </p:spPr>
      </p:pic>
      <p:sp>
        <p:nvSpPr>
          <p:cNvPr id="454" name="TextBox 453"/>
          <p:cNvSpPr txBox="1"/>
          <p:nvPr/>
        </p:nvSpPr>
        <p:spPr>
          <a:xfrm>
            <a:off x="1403757" y="3733941"/>
            <a:ext cx="775424" cy="646331"/>
          </a:xfrm>
          <a:prstGeom prst="rect">
            <a:avLst/>
          </a:prstGeom>
          <a:solidFill>
            <a:schemeClr val="bg1"/>
          </a:solidFill>
          <a:ln>
            <a:solidFill>
              <a:srgbClr val="000000"/>
            </a:solidFill>
          </a:ln>
        </p:spPr>
        <p:txBody>
          <a:bodyPr wrap="square" rtlCol="0">
            <a:spAutoFit/>
          </a:bodyPr>
          <a:lstStyle/>
          <a:p>
            <a:r>
              <a:rPr lang="en-US" b="1" dirty="0" smtClean="0"/>
              <a:t>Data Ingest</a:t>
            </a:r>
            <a:endParaRPr lang="en-US" b="1" dirty="0"/>
          </a:p>
        </p:txBody>
      </p:sp>
    </p:spTree>
    <p:extLst>
      <p:ext uri="{BB962C8B-B14F-4D97-AF65-F5344CB8AC3E}">
        <p14:creationId xmlns:p14="http://schemas.microsoft.com/office/powerpoint/2010/main" val="30630746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Rectangle 438"/>
          <p:cNvSpPr/>
          <p:nvPr/>
        </p:nvSpPr>
        <p:spPr>
          <a:xfrm>
            <a:off x="163448" y="1286725"/>
            <a:ext cx="2097046" cy="277038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0" name="Rectangle 439"/>
          <p:cNvSpPr/>
          <p:nvPr/>
        </p:nvSpPr>
        <p:spPr>
          <a:xfrm>
            <a:off x="2491501" y="1657698"/>
            <a:ext cx="4808238" cy="2399409"/>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p:nvPr>
        </p:nvSpPr>
        <p:spPr/>
        <p:txBody>
          <a:bodyPr>
            <a:normAutofit/>
          </a:bodyPr>
          <a:lstStyle/>
          <a:p>
            <a:r>
              <a:rPr lang="en-US" dirty="0" smtClean="0"/>
              <a:t>Lambda Security</a:t>
            </a:r>
            <a:endParaRPr lang="en-US" dirty="0"/>
          </a:p>
        </p:txBody>
      </p:sp>
      <p:sp>
        <p:nvSpPr>
          <p:cNvPr id="267" name="Rectangle 2"/>
          <p:cNvSpPr/>
          <p:nvPr/>
        </p:nvSpPr>
        <p:spPr bwMode="auto">
          <a:xfrm rot="16200000" flipH="1">
            <a:off x="1462633" y="1265430"/>
            <a:ext cx="134639" cy="348874"/>
          </a:xfrm>
          <a:prstGeom prst="rect">
            <a:avLst/>
          </a:prstGeom>
          <a:solidFill>
            <a:sysClr val="window" lastClr="FFFFFF">
              <a:lumMod val="50000"/>
              <a:alpha val="54901"/>
            </a:sysClr>
          </a:solidFill>
          <a:ln w="9525" algn="ctr">
            <a:noFill/>
            <a:miter lim="800000"/>
            <a:headEnd/>
            <a:tailEnd/>
          </a:ln>
        </p:spPr>
        <p:txBody>
          <a:bodyPr rot="10800000" wrap="none" lIns="64291" tIns="32146" rIns="64291" bIns="32146" anchor="ctr"/>
          <a:lstStyle/>
          <a:p>
            <a:pPr defTabSz="642915">
              <a:defRPr/>
            </a:pPr>
            <a:endParaRPr lang="en-US" sz="1700" kern="0" dirty="0">
              <a:solidFill>
                <a:sysClr val="windowText" lastClr="000000"/>
              </a:solidFill>
              <a:latin typeface="Calibri"/>
              <a:cs typeface="Calibri"/>
            </a:endParaRPr>
          </a:p>
        </p:txBody>
      </p:sp>
      <p:sp>
        <p:nvSpPr>
          <p:cNvPr id="284" name="Rounded Rectangle 283"/>
          <p:cNvSpPr/>
          <p:nvPr/>
        </p:nvSpPr>
        <p:spPr bwMode="gray">
          <a:xfrm>
            <a:off x="340508" y="1394467"/>
            <a:ext cx="1648142" cy="591692"/>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91436" tIns="45718" rIns="91436" bIns="45718" anchor="ctr"/>
          <a:lstStyle/>
          <a:p>
            <a:pPr algn="ctr">
              <a:defRPr/>
            </a:pPr>
            <a:endParaRPr lang="en-US" dirty="0"/>
          </a:p>
        </p:txBody>
      </p:sp>
      <p:pic>
        <p:nvPicPr>
          <p:cNvPr id="3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8" y="1470801"/>
            <a:ext cx="1497031" cy="4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7" name="Can 416"/>
          <p:cNvSpPr/>
          <p:nvPr/>
        </p:nvSpPr>
        <p:spPr>
          <a:xfrm>
            <a:off x="376471" y="2152213"/>
            <a:ext cx="472259"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DHCP</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8" name="Can 417"/>
          <p:cNvSpPr/>
          <p:nvPr/>
        </p:nvSpPr>
        <p:spPr>
          <a:xfrm>
            <a:off x="221154" y="2619748"/>
            <a:ext cx="631993"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IMS/IPAM</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9" name="Can 418"/>
          <p:cNvSpPr/>
          <p:nvPr/>
        </p:nvSpPr>
        <p:spPr>
          <a:xfrm>
            <a:off x="446156" y="3127237"/>
            <a:ext cx="308308" cy="360515"/>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FW</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0" name="Can 419"/>
          <p:cNvSpPr/>
          <p:nvPr/>
        </p:nvSpPr>
        <p:spPr>
          <a:xfrm>
            <a:off x="805520" y="3387375"/>
            <a:ext cx="387981"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Proxy</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1" name="Can 420"/>
          <p:cNvSpPr/>
          <p:nvPr/>
        </p:nvSpPr>
        <p:spPr>
          <a:xfrm>
            <a:off x="337552" y="3517596"/>
            <a:ext cx="422229"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VPN</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2" name="Can 421"/>
          <p:cNvSpPr/>
          <p:nvPr/>
        </p:nvSpPr>
        <p:spPr>
          <a:xfrm>
            <a:off x="805520" y="3004472"/>
            <a:ext cx="321812" cy="365278"/>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AD</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423" name="Straight Arrow Connector 422"/>
          <p:cNvCxnSpPr/>
          <p:nvPr/>
        </p:nvCxnSpPr>
        <p:spPr>
          <a:xfrm>
            <a:off x="984329" y="2362229"/>
            <a:ext cx="720061" cy="181455"/>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977070" y="2673456"/>
            <a:ext cx="727320" cy="0"/>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a:off x="1237393" y="3185609"/>
            <a:ext cx="912015" cy="9988"/>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7" name="Straight Arrow Connector 426"/>
          <p:cNvCxnSpPr/>
          <p:nvPr/>
        </p:nvCxnSpPr>
        <p:spPr>
          <a:xfrm>
            <a:off x="1298851" y="3389661"/>
            <a:ext cx="850557"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8" name="Straight Arrow Connector 427"/>
          <p:cNvCxnSpPr/>
          <p:nvPr/>
        </p:nvCxnSpPr>
        <p:spPr>
          <a:xfrm flipV="1">
            <a:off x="1327158" y="3601519"/>
            <a:ext cx="758913" cy="2286"/>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432" name="Rectangle 431"/>
          <p:cNvSpPr/>
          <p:nvPr/>
        </p:nvSpPr>
        <p:spPr>
          <a:xfrm>
            <a:off x="1835846" y="2073217"/>
            <a:ext cx="3283996" cy="753777"/>
          </a:xfrm>
          <a:prstGeom prst="rect">
            <a:avLst/>
          </a:prstGeo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atinLnBrk="1" hangingPunct="0"/>
            <a:r>
              <a:rPr lang="en-US" dirty="0" smtClean="0">
                <a:solidFill>
                  <a:srgbClr val="000000"/>
                </a:solidFill>
                <a:sym typeface="Avenir Roman"/>
              </a:rPr>
              <a:t>Real Time Identity Resolution</a:t>
            </a:r>
            <a:endParaRPr lang="en-US" dirty="0">
              <a:solidFill>
                <a:srgbClr val="000000"/>
              </a:solidFill>
              <a:sym typeface="Avenir Roman"/>
            </a:endParaRPr>
          </a:p>
        </p:txBody>
      </p:sp>
      <p:sp>
        <p:nvSpPr>
          <p:cNvPr id="435" name="Rectangle 434"/>
          <p:cNvSpPr/>
          <p:nvPr/>
        </p:nvSpPr>
        <p:spPr>
          <a:xfrm>
            <a:off x="2176851" y="3128053"/>
            <a:ext cx="991255" cy="523216"/>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latin typeface="+mj-lt"/>
                <a:ea typeface="+mj-ea"/>
                <a:cs typeface="+mj-cs"/>
                <a:sym typeface="Avenir Roman"/>
              </a:rPr>
              <a:t>Distributed ETL</a:t>
            </a:r>
            <a:endParaRPr kumimoji="0" lang="en-US" sz="1400" b="0" i="0" u="none" strike="noStrike" cap="none" spc="0" normalizeH="0" baseline="0" dirty="0">
              <a:ln>
                <a:noFill/>
              </a:ln>
              <a:solidFill>
                <a:srgbClr val="000000"/>
              </a:solidFill>
              <a:effectLst/>
              <a:uFillTx/>
              <a:latin typeface="+mj-lt"/>
              <a:ea typeface="+mj-ea"/>
              <a:cs typeface="+mj-cs"/>
              <a:sym typeface="Avenir Roman"/>
            </a:endParaRPr>
          </a:p>
        </p:txBody>
      </p:sp>
      <p:sp>
        <p:nvSpPr>
          <p:cNvPr id="436" name="TextBox 435"/>
          <p:cNvSpPr txBox="1"/>
          <p:nvPr/>
        </p:nvSpPr>
        <p:spPr>
          <a:xfrm>
            <a:off x="3206685" y="2922374"/>
            <a:ext cx="1008258" cy="738664"/>
          </a:xfrm>
          <a:prstGeom prst="rect">
            <a:avLst/>
          </a:prstGeom>
          <a:noFill/>
          <a:ln>
            <a:solidFill>
              <a:schemeClr val="tx1"/>
            </a:solidFill>
          </a:ln>
        </p:spPr>
        <p:txBody>
          <a:bodyPr wrap="square" rtlCol="0">
            <a:spAutoFit/>
          </a:bodyPr>
          <a:lstStyle/>
          <a:p>
            <a:r>
              <a:rPr lang="en-US" sz="700" dirty="0" smtClean="0"/>
              <a:t>Username = select </a:t>
            </a:r>
            <a:r>
              <a:rPr lang="en-US" sz="700" dirty="0" err="1" smtClean="0"/>
              <a:t>coallesce</a:t>
            </a:r>
            <a:r>
              <a:rPr lang="en-US" sz="700" dirty="0" smtClean="0"/>
              <a:t>(</a:t>
            </a:r>
            <a:r>
              <a:rPr lang="en-US" sz="700" dirty="0" err="1" smtClean="0"/>
              <a:t>user_name</a:t>
            </a:r>
            <a:r>
              <a:rPr lang="en-US" sz="700" dirty="0" smtClean="0"/>
              <a:t>, hostname, IP) from </a:t>
            </a:r>
            <a:r>
              <a:rPr lang="en-US" sz="700" dirty="0" err="1" smtClean="0"/>
              <a:t>Active_ID_Table</a:t>
            </a:r>
            <a:r>
              <a:rPr lang="en-US" sz="700" dirty="0" smtClean="0"/>
              <a:t> where IP = ‘10.10.100.23)</a:t>
            </a:r>
          </a:p>
        </p:txBody>
      </p:sp>
      <p:cxnSp>
        <p:nvCxnSpPr>
          <p:cNvPr id="437" name="Straight Arrow Connector 436"/>
          <p:cNvCxnSpPr>
            <a:endCxn id="435" idx="0"/>
          </p:cNvCxnSpPr>
          <p:nvPr/>
        </p:nvCxnSpPr>
        <p:spPr>
          <a:xfrm>
            <a:off x="2672479" y="2826994"/>
            <a:ext cx="0" cy="301059"/>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aphicFrame>
        <p:nvGraphicFramePr>
          <p:cNvPr id="438" name="Table 437"/>
          <p:cNvGraphicFramePr>
            <a:graphicFrameLocks noGrp="1"/>
          </p:cNvGraphicFramePr>
          <p:nvPr>
            <p:extLst>
              <p:ext uri="{D42A27DB-BD31-4B8C-83A1-F6EECF244321}">
                <p14:modId xmlns:p14="http://schemas.microsoft.com/office/powerpoint/2010/main" val="2895591543"/>
              </p:ext>
            </p:extLst>
          </p:nvPr>
        </p:nvGraphicFramePr>
        <p:xfrm>
          <a:off x="2024613" y="2409988"/>
          <a:ext cx="2978640" cy="352124"/>
        </p:xfrm>
        <a:graphic>
          <a:graphicData uri="http://schemas.openxmlformats.org/drawingml/2006/table">
            <a:tbl>
              <a:tblPr/>
              <a:tblGrid>
                <a:gridCol w="503990"/>
                <a:gridCol w="968362"/>
                <a:gridCol w="808790"/>
                <a:gridCol w="697498"/>
              </a:tblGrid>
              <a:tr h="0">
                <a:tc>
                  <a:txBody>
                    <a:bodyPr/>
                    <a:lstStyle/>
                    <a:p>
                      <a:pPr algn="l" fontAlgn="b"/>
                      <a:r>
                        <a:rPr lang="en-US" sz="700" b="0" i="0" u="none" strike="noStrike" dirty="0">
                          <a:solidFill>
                            <a:srgbClr val="FFFFFF"/>
                          </a:solidFill>
                          <a:effectLst/>
                          <a:latin typeface="Calibri"/>
                        </a:rPr>
                        <a:t>IP</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DHCP.MAC</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err="1">
                          <a:solidFill>
                            <a:srgbClr val="FFFFFF"/>
                          </a:solidFill>
                          <a:effectLst/>
                          <a:latin typeface="Calibri"/>
                        </a:rPr>
                        <a:t>DHCP_Lasteventtime</a:t>
                      </a:r>
                      <a:endParaRPr lang="en-US" sz="700" b="0" i="0" u="none" strike="noStrike" dirty="0">
                        <a:solidFill>
                          <a:srgbClr val="FFFFFF"/>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AD_FQDN</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r>
              <a:tr h="113596">
                <a:tc>
                  <a:txBody>
                    <a:bodyPr/>
                    <a:lstStyle/>
                    <a:p>
                      <a:pPr algn="l" fontAlgn="b"/>
                      <a:r>
                        <a:rPr lang="en-US" sz="700" b="0" i="0" u="none" strike="noStrike" dirty="0">
                          <a:solidFill>
                            <a:srgbClr val="000000"/>
                          </a:solidFill>
                          <a:effectLst/>
                          <a:latin typeface="Calibri"/>
                        </a:rPr>
                        <a:t>10.100.1.23</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58:5c:35:c3:6e:a4</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2014-03-11T14:00:00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dirty="0" err="1" smtClean="0">
                          <a:solidFill>
                            <a:srgbClr val="000000"/>
                          </a:solidFill>
                          <a:effectLst/>
                          <a:latin typeface="Calibri"/>
                        </a:rPr>
                        <a:t>joe.eng.acme.com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r>
              <a:tr h="62482">
                <a:tc>
                  <a:txBody>
                    <a:bodyPr/>
                    <a:lstStyle/>
                    <a:p>
                      <a:pPr algn="l" fontAlgn="b"/>
                      <a:r>
                        <a:rPr lang="en-US" sz="700" b="0" i="0" u="none" strike="noStrike">
                          <a:solidFill>
                            <a:srgbClr val="000000"/>
                          </a:solidFill>
                          <a:effectLst/>
                          <a:latin typeface="Calibri"/>
                        </a:rPr>
                        <a:t>10.13.11.221</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12:3a:74:b2:6a:22</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2014-03-12T14:30:00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err="1" smtClean="0">
                          <a:solidFill>
                            <a:srgbClr val="000000"/>
                          </a:solidFill>
                          <a:effectLst/>
                          <a:latin typeface="Calibri"/>
                        </a:rPr>
                        <a:t>ad.hr.acme.com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r>
            </a:tbl>
          </a:graphicData>
        </a:graphic>
      </p:graphicFrame>
      <p:pic>
        <p:nvPicPr>
          <p:cNvPr id="447" name="Picture 446" descr="process-analytics-lightorange-4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5206" y="1699352"/>
            <a:ext cx="489124" cy="681280"/>
          </a:xfrm>
          <a:prstGeom prst="rect">
            <a:avLst/>
          </a:prstGeom>
        </p:spPr>
      </p:pic>
      <p:pic>
        <p:nvPicPr>
          <p:cNvPr id="452" name="Picture 4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188" y="467208"/>
            <a:ext cx="642381" cy="681314"/>
          </a:xfrm>
          <a:prstGeom prst="rect">
            <a:avLst/>
          </a:prstGeom>
        </p:spPr>
      </p:pic>
      <p:pic>
        <p:nvPicPr>
          <p:cNvPr id="164" name="Picture 163"/>
          <p:cNvPicPr>
            <a:picLocks noChangeAspect="1"/>
          </p:cNvPicPr>
          <p:nvPr/>
        </p:nvPicPr>
        <p:blipFill>
          <a:blip r:embed="rId6"/>
          <a:stretch>
            <a:fillRect/>
          </a:stretch>
        </p:blipFill>
        <p:spPr>
          <a:xfrm>
            <a:off x="2518865" y="1746776"/>
            <a:ext cx="1275505" cy="326441"/>
          </a:xfrm>
          <a:prstGeom prst="rect">
            <a:avLst/>
          </a:prstGeom>
        </p:spPr>
      </p:pic>
      <p:pic>
        <p:nvPicPr>
          <p:cNvPr id="165" name="Picture 164"/>
          <p:cNvPicPr>
            <a:picLocks noChangeAspect="1"/>
          </p:cNvPicPr>
          <p:nvPr/>
        </p:nvPicPr>
        <p:blipFill>
          <a:blip r:embed="rId7"/>
          <a:stretch>
            <a:fillRect/>
          </a:stretch>
        </p:blipFill>
        <p:spPr>
          <a:xfrm>
            <a:off x="4320490" y="2964264"/>
            <a:ext cx="2076242" cy="909930"/>
          </a:xfrm>
          <a:prstGeom prst="rect">
            <a:avLst/>
          </a:prstGeom>
        </p:spPr>
      </p:pic>
      <p:sp>
        <p:nvSpPr>
          <p:cNvPr id="455" name="TextBox 454"/>
          <p:cNvSpPr txBox="1"/>
          <p:nvPr/>
        </p:nvSpPr>
        <p:spPr>
          <a:xfrm>
            <a:off x="5540628" y="2031878"/>
            <a:ext cx="1370209" cy="923330"/>
          </a:xfrm>
          <a:prstGeom prst="rect">
            <a:avLst/>
          </a:prstGeom>
          <a:noFill/>
          <a:ln>
            <a:solidFill>
              <a:srgbClr val="000000"/>
            </a:solidFill>
          </a:ln>
        </p:spPr>
        <p:txBody>
          <a:bodyPr wrap="square" rtlCol="0">
            <a:spAutoFit/>
          </a:bodyPr>
          <a:lstStyle/>
          <a:p>
            <a:r>
              <a:rPr lang="en-US" b="1" dirty="0" smtClean="0"/>
              <a:t>Sequential Models and IOC’s</a:t>
            </a:r>
            <a:endParaRPr lang="en-US" b="1" dirty="0"/>
          </a:p>
        </p:txBody>
      </p:sp>
      <p:sp>
        <p:nvSpPr>
          <p:cNvPr id="454" name="TextBox 453"/>
          <p:cNvSpPr txBox="1"/>
          <p:nvPr/>
        </p:nvSpPr>
        <p:spPr>
          <a:xfrm>
            <a:off x="1403757" y="3733941"/>
            <a:ext cx="775424" cy="646331"/>
          </a:xfrm>
          <a:prstGeom prst="rect">
            <a:avLst/>
          </a:prstGeom>
          <a:solidFill>
            <a:schemeClr val="bg1"/>
          </a:solidFill>
          <a:ln>
            <a:solidFill>
              <a:srgbClr val="000000"/>
            </a:solidFill>
          </a:ln>
        </p:spPr>
        <p:txBody>
          <a:bodyPr wrap="square" rtlCol="0">
            <a:spAutoFit/>
          </a:bodyPr>
          <a:lstStyle/>
          <a:p>
            <a:r>
              <a:rPr lang="en-US" b="1" dirty="0" smtClean="0"/>
              <a:t>Data Ingest</a:t>
            </a:r>
            <a:endParaRPr lang="en-US" b="1" dirty="0"/>
          </a:p>
        </p:txBody>
      </p:sp>
      <p:cxnSp>
        <p:nvCxnSpPr>
          <p:cNvPr id="457" name="Straight Arrow Connector 456"/>
          <p:cNvCxnSpPr/>
          <p:nvPr/>
        </p:nvCxnSpPr>
        <p:spPr>
          <a:xfrm flipV="1">
            <a:off x="1277320" y="2762112"/>
            <a:ext cx="427070" cy="249108"/>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sp>
        <p:nvSpPr>
          <p:cNvPr id="458" name="TextBox 457"/>
          <p:cNvSpPr txBox="1"/>
          <p:nvPr/>
        </p:nvSpPr>
        <p:spPr>
          <a:xfrm>
            <a:off x="3921973" y="1417638"/>
            <a:ext cx="2247926" cy="461665"/>
          </a:xfrm>
          <a:prstGeom prst="rect">
            <a:avLst/>
          </a:prstGeom>
          <a:solidFill>
            <a:schemeClr val="bg1"/>
          </a:solidFill>
          <a:ln>
            <a:solidFill>
              <a:srgbClr val="000000"/>
            </a:solidFill>
          </a:ln>
        </p:spPr>
        <p:txBody>
          <a:bodyPr wrap="square" rtlCol="0">
            <a:spAutoFit/>
          </a:bodyPr>
          <a:lstStyle/>
          <a:p>
            <a:r>
              <a:rPr lang="en-US" sz="2400" b="1" dirty="0" smtClean="0">
                <a:solidFill>
                  <a:srgbClr val="FF0000"/>
                </a:solidFill>
              </a:rPr>
              <a:t>Real Time Layer</a:t>
            </a:r>
            <a:endParaRPr lang="en-US" sz="2400" b="1" dirty="0">
              <a:solidFill>
                <a:srgbClr val="FF0000"/>
              </a:solidFill>
            </a:endParaRPr>
          </a:p>
        </p:txBody>
      </p:sp>
    </p:spTree>
    <p:extLst>
      <p:ext uri="{BB962C8B-B14F-4D97-AF65-F5344CB8AC3E}">
        <p14:creationId xmlns:p14="http://schemas.microsoft.com/office/powerpoint/2010/main" val="38138112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Rectangle 438"/>
          <p:cNvSpPr/>
          <p:nvPr/>
        </p:nvSpPr>
        <p:spPr>
          <a:xfrm>
            <a:off x="163448" y="1286725"/>
            <a:ext cx="2097046" cy="277038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0" name="Rectangle 439"/>
          <p:cNvSpPr/>
          <p:nvPr/>
        </p:nvSpPr>
        <p:spPr>
          <a:xfrm>
            <a:off x="2491501" y="1657698"/>
            <a:ext cx="4808238" cy="2399409"/>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3" name="Rectangle 432"/>
          <p:cNvSpPr/>
          <p:nvPr/>
        </p:nvSpPr>
        <p:spPr>
          <a:xfrm>
            <a:off x="984329" y="4696668"/>
            <a:ext cx="7201215" cy="2024807"/>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p:nvPr>
        </p:nvSpPr>
        <p:spPr/>
        <p:txBody>
          <a:bodyPr>
            <a:normAutofit/>
          </a:bodyPr>
          <a:lstStyle/>
          <a:p>
            <a:r>
              <a:rPr lang="en-US" dirty="0" smtClean="0"/>
              <a:t>Lambda Security</a:t>
            </a:r>
            <a:endParaRPr lang="en-US" dirty="0"/>
          </a:p>
        </p:txBody>
      </p:sp>
      <p:sp>
        <p:nvSpPr>
          <p:cNvPr id="3" name="Slide Number Placeholder 2"/>
          <p:cNvSpPr>
            <a:spLocks noGrp="1"/>
          </p:cNvSpPr>
          <p:nvPr>
            <p:ph type="sldNum" sz="quarter" idx="10"/>
          </p:nvPr>
        </p:nvSpPr>
        <p:spPr/>
        <p:txBody>
          <a:bodyPr/>
          <a:lstStyle/>
          <a:p>
            <a:pPr lvl="0"/>
            <a:fld id="{86CB4B4D-7CA3-9044-876B-883B54F8677D}" type="slidenum">
              <a:rPr lang="en-US" smtClean="0"/>
              <a:t>77</a:t>
            </a:fld>
            <a:endParaRPr lang="en-US" dirty="0"/>
          </a:p>
        </p:txBody>
      </p:sp>
      <p:pic>
        <p:nvPicPr>
          <p:cNvPr id="258" name="Picture 257"/>
          <p:cNvPicPr>
            <a:picLocks noChangeAspect="1"/>
          </p:cNvPicPr>
          <p:nvPr/>
        </p:nvPicPr>
        <p:blipFill>
          <a:blip r:embed="rId3" cstate="print"/>
          <a:stretch>
            <a:fillRect/>
          </a:stretch>
        </p:blipFill>
        <p:spPr>
          <a:xfrm>
            <a:off x="1333924" y="6108318"/>
            <a:ext cx="1292136" cy="315391"/>
          </a:xfrm>
          <a:prstGeom prst="rect">
            <a:avLst/>
          </a:prstGeom>
        </p:spPr>
      </p:pic>
      <p:sp>
        <p:nvSpPr>
          <p:cNvPr id="267" name="Rectangle 2"/>
          <p:cNvSpPr/>
          <p:nvPr/>
        </p:nvSpPr>
        <p:spPr bwMode="auto">
          <a:xfrm rot="16200000" flipH="1">
            <a:off x="1462633" y="1265430"/>
            <a:ext cx="134639" cy="348874"/>
          </a:xfrm>
          <a:prstGeom prst="rect">
            <a:avLst/>
          </a:prstGeom>
          <a:solidFill>
            <a:sysClr val="window" lastClr="FFFFFF">
              <a:lumMod val="50000"/>
              <a:alpha val="54901"/>
            </a:sysClr>
          </a:solidFill>
          <a:ln w="9525" algn="ctr">
            <a:noFill/>
            <a:miter lim="800000"/>
            <a:headEnd/>
            <a:tailEnd/>
          </a:ln>
        </p:spPr>
        <p:txBody>
          <a:bodyPr rot="10800000" wrap="none" lIns="64291" tIns="32146" rIns="64291" bIns="32146" anchor="ctr"/>
          <a:lstStyle/>
          <a:p>
            <a:pPr defTabSz="642915">
              <a:defRPr/>
            </a:pPr>
            <a:endParaRPr lang="en-US" sz="1700" kern="0" dirty="0">
              <a:solidFill>
                <a:sysClr val="windowText" lastClr="000000"/>
              </a:solidFill>
              <a:latin typeface="Calibri"/>
              <a:cs typeface="Calibri"/>
            </a:endParaRPr>
          </a:p>
        </p:txBody>
      </p:sp>
      <p:sp>
        <p:nvSpPr>
          <p:cNvPr id="346" name="Rounded Rectangle 345"/>
          <p:cNvSpPr/>
          <p:nvPr/>
        </p:nvSpPr>
        <p:spPr>
          <a:xfrm>
            <a:off x="1127331" y="4850128"/>
            <a:ext cx="3423333" cy="1677320"/>
          </a:xfrm>
          <a:prstGeom prst="roundRect">
            <a:avLst>
              <a:gd name="adj" fmla="val 5690"/>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sp>
      <p:pic>
        <p:nvPicPr>
          <p:cNvPr id="6" name="Picture 5"/>
          <p:cNvPicPr>
            <a:picLocks noChangeAspect="1"/>
          </p:cNvPicPr>
          <p:nvPr/>
        </p:nvPicPr>
        <p:blipFill>
          <a:blip r:embed="rId4"/>
          <a:stretch>
            <a:fillRect/>
          </a:stretch>
        </p:blipFill>
        <p:spPr>
          <a:xfrm>
            <a:off x="2024613" y="5019332"/>
            <a:ext cx="1131498" cy="507386"/>
          </a:xfrm>
          <a:prstGeom prst="rect">
            <a:avLst/>
          </a:prstGeom>
        </p:spPr>
      </p:pic>
      <p:sp>
        <p:nvSpPr>
          <p:cNvPr id="284" name="Rounded Rectangle 283"/>
          <p:cNvSpPr/>
          <p:nvPr/>
        </p:nvSpPr>
        <p:spPr bwMode="gray">
          <a:xfrm>
            <a:off x="340508" y="1394467"/>
            <a:ext cx="1648142" cy="591692"/>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91436" tIns="45718" rIns="91436" bIns="45718" anchor="ctr"/>
          <a:lstStyle/>
          <a:p>
            <a:pPr algn="ctr">
              <a:defRPr/>
            </a:pPr>
            <a:endParaRPr lang="en-US" dirty="0"/>
          </a:p>
        </p:txBody>
      </p:sp>
      <p:pic>
        <p:nvPicPr>
          <p:cNvPr id="3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8" y="1470801"/>
            <a:ext cx="1497031" cy="4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3" name="Picture 362"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564245" y="5352957"/>
            <a:ext cx="283810" cy="347521"/>
          </a:xfrm>
          <a:prstGeom prst="rect">
            <a:avLst/>
          </a:prstGeom>
          <a:effectLst/>
        </p:spPr>
      </p:pic>
      <p:pic>
        <p:nvPicPr>
          <p:cNvPr id="412" name="Picture 411" descr="data-model-lightblu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025" y="6056600"/>
            <a:ext cx="426046" cy="490086"/>
          </a:xfrm>
          <a:prstGeom prst="rect">
            <a:avLst/>
          </a:prstGeom>
        </p:spPr>
      </p:pic>
      <p:pic>
        <p:nvPicPr>
          <p:cNvPr id="414" name="Picture 413"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2488" y="5728285"/>
            <a:ext cx="573358" cy="573358"/>
          </a:xfrm>
          <a:prstGeom prst="rect">
            <a:avLst/>
          </a:prstGeom>
        </p:spPr>
      </p:pic>
      <p:pic>
        <p:nvPicPr>
          <p:cNvPr id="415" name="Picture 414"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9392" y="5850351"/>
            <a:ext cx="573358" cy="573358"/>
          </a:xfrm>
          <a:prstGeom prst="rect">
            <a:avLst/>
          </a:prstGeom>
        </p:spPr>
      </p:pic>
      <p:pic>
        <p:nvPicPr>
          <p:cNvPr id="416" name="Picture 415"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7320" y="5154927"/>
            <a:ext cx="573358" cy="573358"/>
          </a:xfrm>
          <a:prstGeom prst="rect">
            <a:avLst/>
          </a:prstGeom>
        </p:spPr>
      </p:pic>
      <p:sp>
        <p:nvSpPr>
          <p:cNvPr id="417" name="Can 416"/>
          <p:cNvSpPr/>
          <p:nvPr/>
        </p:nvSpPr>
        <p:spPr>
          <a:xfrm>
            <a:off x="376471" y="2152213"/>
            <a:ext cx="472259"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DHCP</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8" name="Can 417"/>
          <p:cNvSpPr/>
          <p:nvPr/>
        </p:nvSpPr>
        <p:spPr>
          <a:xfrm>
            <a:off x="221154" y="2619748"/>
            <a:ext cx="631993"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IMS/IPAM</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9" name="Can 418"/>
          <p:cNvSpPr/>
          <p:nvPr/>
        </p:nvSpPr>
        <p:spPr>
          <a:xfrm>
            <a:off x="446156" y="3127237"/>
            <a:ext cx="308308" cy="360515"/>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FW</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0" name="Can 419"/>
          <p:cNvSpPr/>
          <p:nvPr/>
        </p:nvSpPr>
        <p:spPr>
          <a:xfrm>
            <a:off x="805520" y="3387375"/>
            <a:ext cx="387981"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Proxy</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1" name="Can 420"/>
          <p:cNvSpPr/>
          <p:nvPr/>
        </p:nvSpPr>
        <p:spPr>
          <a:xfrm>
            <a:off x="337552" y="3517596"/>
            <a:ext cx="422229"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VPN</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2" name="Can 421"/>
          <p:cNvSpPr/>
          <p:nvPr/>
        </p:nvSpPr>
        <p:spPr>
          <a:xfrm>
            <a:off x="805520" y="3004472"/>
            <a:ext cx="321812" cy="365278"/>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AD</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423" name="Straight Arrow Connector 422"/>
          <p:cNvCxnSpPr/>
          <p:nvPr/>
        </p:nvCxnSpPr>
        <p:spPr>
          <a:xfrm>
            <a:off x="984329" y="2362229"/>
            <a:ext cx="720061" cy="181455"/>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977070" y="2673456"/>
            <a:ext cx="727320" cy="0"/>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a:off x="1237393" y="3185609"/>
            <a:ext cx="912015" cy="9988"/>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7" name="Straight Arrow Connector 426"/>
          <p:cNvCxnSpPr/>
          <p:nvPr/>
        </p:nvCxnSpPr>
        <p:spPr>
          <a:xfrm>
            <a:off x="1298851" y="3389661"/>
            <a:ext cx="850557"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8" name="Straight Arrow Connector 427"/>
          <p:cNvCxnSpPr/>
          <p:nvPr/>
        </p:nvCxnSpPr>
        <p:spPr>
          <a:xfrm flipV="1">
            <a:off x="1327158" y="3601519"/>
            <a:ext cx="758913" cy="2286"/>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432" name="Rectangle 431"/>
          <p:cNvSpPr/>
          <p:nvPr/>
        </p:nvSpPr>
        <p:spPr>
          <a:xfrm>
            <a:off x="1835846" y="2073217"/>
            <a:ext cx="3283996" cy="753777"/>
          </a:xfrm>
          <a:prstGeom prst="rect">
            <a:avLst/>
          </a:prstGeo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atinLnBrk="1" hangingPunct="0"/>
            <a:r>
              <a:rPr lang="en-US" dirty="0" smtClean="0">
                <a:solidFill>
                  <a:srgbClr val="000000"/>
                </a:solidFill>
                <a:sym typeface="Avenir Roman"/>
              </a:rPr>
              <a:t>Real Time Identity Resolution</a:t>
            </a:r>
            <a:endParaRPr lang="en-US" dirty="0">
              <a:solidFill>
                <a:srgbClr val="000000"/>
              </a:solidFill>
              <a:sym typeface="Avenir Roman"/>
            </a:endParaRPr>
          </a:p>
        </p:txBody>
      </p:sp>
      <p:pic>
        <p:nvPicPr>
          <p:cNvPr id="18" name="Picture 17"/>
          <p:cNvPicPr>
            <a:picLocks noChangeAspect="1"/>
          </p:cNvPicPr>
          <p:nvPr/>
        </p:nvPicPr>
        <p:blipFill>
          <a:blip r:embed="rId9"/>
          <a:stretch>
            <a:fillRect/>
          </a:stretch>
        </p:blipFill>
        <p:spPr>
          <a:xfrm>
            <a:off x="6396732" y="4788940"/>
            <a:ext cx="1485379" cy="508880"/>
          </a:xfrm>
          <a:prstGeom prst="rect">
            <a:avLst/>
          </a:prstGeom>
        </p:spPr>
      </p:pic>
      <p:pic>
        <p:nvPicPr>
          <p:cNvPr id="19" name="Picture 18"/>
          <p:cNvPicPr>
            <a:picLocks noChangeAspect="1"/>
          </p:cNvPicPr>
          <p:nvPr/>
        </p:nvPicPr>
        <p:blipFill>
          <a:blip r:embed="rId10"/>
          <a:stretch>
            <a:fillRect/>
          </a:stretch>
        </p:blipFill>
        <p:spPr>
          <a:xfrm flipH="1">
            <a:off x="6261887" y="5451059"/>
            <a:ext cx="1631981" cy="1071610"/>
          </a:xfrm>
          <a:prstGeom prst="rect">
            <a:avLst/>
          </a:prstGeom>
        </p:spPr>
      </p:pic>
      <p:pic>
        <p:nvPicPr>
          <p:cNvPr id="20" name="Picture 19" descr="Screen Shot 2016-01-10 at 9.54.44 PM.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8865" y="5808349"/>
            <a:ext cx="1045380" cy="599938"/>
          </a:xfrm>
          <a:prstGeom prst="rect">
            <a:avLst/>
          </a:prstGeom>
        </p:spPr>
      </p:pic>
      <p:pic>
        <p:nvPicPr>
          <p:cNvPr id="21" name="Picture 20"/>
          <p:cNvPicPr>
            <a:picLocks noChangeAspect="1"/>
          </p:cNvPicPr>
          <p:nvPr/>
        </p:nvPicPr>
        <p:blipFill>
          <a:blip r:embed="rId12"/>
          <a:stretch>
            <a:fillRect/>
          </a:stretch>
        </p:blipFill>
        <p:spPr>
          <a:xfrm>
            <a:off x="3564245" y="5954079"/>
            <a:ext cx="650698" cy="366371"/>
          </a:xfrm>
          <a:prstGeom prst="rect">
            <a:avLst/>
          </a:prstGeom>
        </p:spPr>
      </p:pic>
      <p:sp>
        <p:nvSpPr>
          <p:cNvPr id="435" name="Rectangle 434"/>
          <p:cNvSpPr/>
          <p:nvPr/>
        </p:nvSpPr>
        <p:spPr>
          <a:xfrm>
            <a:off x="2176851" y="3128053"/>
            <a:ext cx="991255" cy="523216"/>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latin typeface="+mj-lt"/>
                <a:ea typeface="+mj-ea"/>
                <a:cs typeface="+mj-cs"/>
                <a:sym typeface="Avenir Roman"/>
              </a:rPr>
              <a:t>Distributed ETL</a:t>
            </a:r>
            <a:endParaRPr kumimoji="0" lang="en-US" sz="1400" b="0" i="0" u="none" strike="noStrike" cap="none" spc="0" normalizeH="0" baseline="0" dirty="0">
              <a:ln>
                <a:noFill/>
              </a:ln>
              <a:solidFill>
                <a:srgbClr val="000000"/>
              </a:solidFill>
              <a:effectLst/>
              <a:uFillTx/>
              <a:latin typeface="+mj-lt"/>
              <a:ea typeface="+mj-ea"/>
              <a:cs typeface="+mj-cs"/>
              <a:sym typeface="Avenir Roman"/>
            </a:endParaRPr>
          </a:p>
        </p:txBody>
      </p:sp>
      <p:sp>
        <p:nvSpPr>
          <p:cNvPr id="436" name="TextBox 435"/>
          <p:cNvSpPr txBox="1"/>
          <p:nvPr/>
        </p:nvSpPr>
        <p:spPr>
          <a:xfrm>
            <a:off x="3206685" y="2922374"/>
            <a:ext cx="1008258" cy="738664"/>
          </a:xfrm>
          <a:prstGeom prst="rect">
            <a:avLst/>
          </a:prstGeom>
          <a:noFill/>
          <a:ln>
            <a:solidFill>
              <a:schemeClr val="tx1"/>
            </a:solidFill>
          </a:ln>
        </p:spPr>
        <p:txBody>
          <a:bodyPr wrap="square" rtlCol="0">
            <a:spAutoFit/>
          </a:bodyPr>
          <a:lstStyle/>
          <a:p>
            <a:r>
              <a:rPr lang="en-US" sz="700" dirty="0" smtClean="0"/>
              <a:t>Username = select </a:t>
            </a:r>
            <a:r>
              <a:rPr lang="en-US" sz="700" dirty="0" err="1" smtClean="0"/>
              <a:t>coallesce</a:t>
            </a:r>
            <a:r>
              <a:rPr lang="en-US" sz="700" dirty="0" smtClean="0"/>
              <a:t>(</a:t>
            </a:r>
            <a:r>
              <a:rPr lang="en-US" sz="700" dirty="0" err="1" smtClean="0"/>
              <a:t>user_name</a:t>
            </a:r>
            <a:r>
              <a:rPr lang="en-US" sz="700" dirty="0" smtClean="0"/>
              <a:t>, hostname, IP) from </a:t>
            </a:r>
            <a:r>
              <a:rPr lang="en-US" sz="700" dirty="0" err="1" smtClean="0"/>
              <a:t>Active_ID_Table</a:t>
            </a:r>
            <a:r>
              <a:rPr lang="en-US" sz="700" dirty="0" smtClean="0"/>
              <a:t> where IP = ‘10.10.100.23)</a:t>
            </a:r>
          </a:p>
        </p:txBody>
      </p:sp>
      <p:cxnSp>
        <p:nvCxnSpPr>
          <p:cNvPr id="437" name="Straight Arrow Connector 436"/>
          <p:cNvCxnSpPr>
            <a:endCxn id="435" idx="0"/>
          </p:cNvCxnSpPr>
          <p:nvPr/>
        </p:nvCxnSpPr>
        <p:spPr>
          <a:xfrm>
            <a:off x="2672479" y="2826994"/>
            <a:ext cx="0" cy="301059"/>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aphicFrame>
        <p:nvGraphicFramePr>
          <p:cNvPr id="438" name="Table 437"/>
          <p:cNvGraphicFramePr>
            <a:graphicFrameLocks noGrp="1"/>
          </p:cNvGraphicFramePr>
          <p:nvPr>
            <p:extLst>
              <p:ext uri="{D42A27DB-BD31-4B8C-83A1-F6EECF244321}">
                <p14:modId xmlns:p14="http://schemas.microsoft.com/office/powerpoint/2010/main" val="3131395614"/>
              </p:ext>
            </p:extLst>
          </p:nvPr>
        </p:nvGraphicFramePr>
        <p:xfrm>
          <a:off x="2024613" y="2409988"/>
          <a:ext cx="2978640" cy="352124"/>
        </p:xfrm>
        <a:graphic>
          <a:graphicData uri="http://schemas.openxmlformats.org/drawingml/2006/table">
            <a:tbl>
              <a:tblPr/>
              <a:tblGrid>
                <a:gridCol w="503990"/>
                <a:gridCol w="968362"/>
                <a:gridCol w="808790"/>
                <a:gridCol w="697498"/>
              </a:tblGrid>
              <a:tr h="0">
                <a:tc>
                  <a:txBody>
                    <a:bodyPr/>
                    <a:lstStyle/>
                    <a:p>
                      <a:pPr algn="l" fontAlgn="b"/>
                      <a:r>
                        <a:rPr lang="en-US" sz="700" b="0" i="0" u="none" strike="noStrike" dirty="0">
                          <a:solidFill>
                            <a:srgbClr val="FFFFFF"/>
                          </a:solidFill>
                          <a:effectLst/>
                          <a:latin typeface="Calibri"/>
                        </a:rPr>
                        <a:t>IP</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DHCP.MAC</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err="1">
                          <a:solidFill>
                            <a:srgbClr val="FFFFFF"/>
                          </a:solidFill>
                          <a:effectLst/>
                          <a:latin typeface="Calibri"/>
                        </a:rPr>
                        <a:t>DHCP_Lasteventtime</a:t>
                      </a:r>
                      <a:endParaRPr lang="en-US" sz="700" b="0" i="0" u="none" strike="noStrike" dirty="0">
                        <a:solidFill>
                          <a:srgbClr val="FFFFFF"/>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AD_FQDN</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r>
              <a:tr h="113596">
                <a:tc>
                  <a:txBody>
                    <a:bodyPr/>
                    <a:lstStyle/>
                    <a:p>
                      <a:pPr algn="l" fontAlgn="b"/>
                      <a:r>
                        <a:rPr lang="en-US" sz="700" b="0" i="0" u="none" strike="noStrike" dirty="0">
                          <a:solidFill>
                            <a:srgbClr val="000000"/>
                          </a:solidFill>
                          <a:effectLst/>
                          <a:latin typeface="Calibri"/>
                        </a:rPr>
                        <a:t>10.100.1.23</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58:5c:35:c3:6e:a4</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2014-03-11T14:00:00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dirty="0" err="1" smtClean="0">
                          <a:solidFill>
                            <a:srgbClr val="000000"/>
                          </a:solidFill>
                          <a:effectLst/>
                          <a:latin typeface="Calibri"/>
                        </a:rPr>
                        <a:t>joe.eng.acme.com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r>
              <a:tr h="62482">
                <a:tc>
                  <a:txBody>
                    <a:bodyPr/>
                    <a:lstStyle/>
                    <a:p>
                      <a:pPr algn="l" fontAlgn="b"/>
                      <a:r>
                        <a:rPr lang="en-US" sz="700" b="0" i="0" u="none" strike="noStrike">
                          <a:solidFill>
                            <a:srgbClr val="000000"/>
                          </a:solidFill>
                          <a:effectLst/>
                          <a:latin typeface="Calibri"/>
                        </a:rPr>
                        <a:t>10.13.11.221</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12:3a:74:b2:6a:22</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2014-03-12T14:30:00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err="1" smtClean="0">
                          <a:solidFill>
                            <a:srgbClr val="000000"/>
                          </a:solidFill>
                          <a:effectLst/>
                          <a:latin typeface="Calibri"/>
                        </a:rPr>
                        <a:t>ad.hr.acme.com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r>
            </a:tbl>
          </a:graphicData>
        </a:graphic>
      </p:graphicFrame>
      <p:pic>
        <p:nvPicPr>
          <p:cNvPr id="161" name="Picture 160"/>
          <p:cNvPicPr>
            <a:picLocks noChangeAspect="1"/>
          </p:cNvPicPr>
          <p:nvPr/>
        </p:nvPicPr>
        <p:blipFill rotWithShape="1">
          <a:blip r:embed="rId13"/>
          <a:srcRect t="20075" r="2133" b="21827"/>
          <a:stretch/>
        </p:blipFill>
        <p:spPr>
          <a:xfrm>
            <a:off x="4588548" y="5297820"/>
            <a:ext cx="1627524" cy="1318671"/>
          </a:xfrm>
          <a:prstGeom prst="rect">
            <a:avLst/>
          </a:prstGeom>
        </p:spPr>
      </p:pic>
      <p:pic>
        <p:nvPicPr>
          <p:cNvPr id="447" name="Picture 446" descr="process-analytics-lightorange-4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5206" y="1699352"/>
            <a:ext cx="489124" cy="681280"/>
          </a:xfrm>
          <a:prstGeom prst="rect">
            <a:avLst/>
          </a:prstGeom>
        </p:spPr>
      </p:pic>
      <p:pic>
        <p:nvPicPr>
          <p:cNvPr id="452" name="Picture 4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5188" y="467208"/>
            <a:ext cx="642381" cy="681314"/>
          </a:xfrm>
          <a:prstGeom prst="rect">
            <a:avLst/>
          </a:prstGeom>
        </p:spPr>
      </p:pic>
      <p:pic>
        <p:nvPicPr>
          <p:cNvPr id="164" name="Picture 163"/>
          <p:cNvPicPr>
            <a:picLocks noChangeAspect="1"/>
          </p:cNvPicPr>
          <p:nvPr/>
        </p:nvPicPr>
        <p:blipFill>
          <a:blip r:embed="rId16"/>
          <a:stretch>
            <a:fillRect/>
          </a:stretch>
        </p:blipFill>
        <p:spPr>
          <a:xfrm>
            <a:off x="2518865" y="1746776"/>
            <a:ext cx="1275505" cy="326441"/>
          </a:xfrm>
          <a:prstGeom prst="rect">
            <a:avLst/>
          </a:prstGeom>
        </p:spPr>
      </p:pic>
      <p:pic>
        <p:nvPicPr>
          <p:cNvPr id="165" name="Picture 164"/>
          <p:cNvPicPr>
            <a:picLocks noChangeAspect="1"/>
          </p:cNvPicPr>
          <p:nvPr/>
        </p:nvPicPr>
        <p:blipFill>
          <a:blip r:embed="rId17"/>
          <a:stretch>
            <a:fillRect/>
          </a:stretch>
        </p:blipFill>
        <p:spPr>
          <a:xfrm>
            <a:off x="4320490" y="2964264"/>
            <a:ext cx="2076242" cy="909930"/>
          </a:xfrm>
          <a:prstGeom prst="rect">
            <a:avLst/>
          </a:prstGeom>
        </p:spPr>
      </p:pic>
      <p:sp>
        <p:nvSpPr>
          <p:cNvPr id="455" name="TextBox 454"/>
          <p:cNvSpPr txBox="1"/>
          <p:nvPr/>
        </p:nvSpPr>
        <p:spPr>
          <a:xfrm>
            <a:off x="5540628" y="2031878"/>
            <a:ext cx="1370209" cy="923330"/>
          </a:xfrm>
          <a:prstGeom prst="rect">
            <a:avLst/>
          </a:prstGeom>
          <a:noFill/>
          <a:ln>
            <a:solidFill>
              <a:srgbClr val="000000"/>
            </a:solidFill>
          </a:ln>
        </p:spPr>
        <p:txBody>
          <a:bodyPr wrap="square" rtlCol="0">
            <a:spAutoFit/>
          </a:bodyPr>
          <a:lstStyle/>
          <a:p>
            <a:r>
              <a:rPr lang="en-US" b="1" dirty="0" smtClean="0"/>
              <a:t>Sequential Models and IOC’s</a:t>
            </a:r>
            <a:endParaRPr lang="en-US" b="1" dirty="0"/>
          </a:p>
        </p:txBody>
      </p:sp>
      <p:sp>
        <p:nvSpPr>
          <p:cNvPr id="454" name="TextBox 453"/>
          <p:cNvSpPr txBox="1"/>
          <p:nvPr/>
        </p:nvSpPr>
        <p:spPr>
          <a:xfrm>
            <a:off x="1403757" y="3733941"/>
            <a:ext cx="775424" cy="646331"/>
          </a:xfrm>
          <a:prstGeom prst="rect">
            <a:avLst/>
          </a:prstGeom>
          <a:solidFill>
            <a:schemeClr val="bg1"/>
          </a:solidFill>
          <a:ln>
            <a:solidFill>
              <a:srgbClr val="000000"/>
            </a:solidFill>
          </a:ln>
        </p:spPr>
        <p:txBody>
          <a:bodyPr wrap="square" rtlCol="0">
            <a:spAutoFit/>
          </a:bodyPr>
          <a:lstStyle/>
          <a:p>
            <a:r>
              <a:rPr lang="en-US" b="1" dirty="0" smtClean="0"/>
              <a:t>Data Ingest</a:t>
            </a:r>
            <a:endParaRPr lang="en-US" b="1" dirty="0"/>
          </a:p>
        </p:txBody>
      </p:sp>
      <p:cxnSp>
        <p:nvCxnSpPr>
          <p:cNvPr id="457" name="Straight Arrow Connector 456"/>
          <p:cNvCxnSpPr/>
          <p:nvPr/>
        </p:nvCxnSpPr>
        <p:spPr>
          <a:xfrm flipV="1">
            <a:off x="1277320" y="2762112"/>
            <a:ext cx="427070" cy="249108"/>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sp>
        <p:nvSpPr>
          <p:cNvPr id="459" name="TextBox 458"/>
          <p:cNvSpPr txBox="1"/>
          <p:nvPr/>
        </p:nvSpPr>
        <p:spPr>
          <a:xfrm>
            <a:off x="3710324" y="4807189"/>
            <a:ext cx="1756447" cy="461665"/>
          </a:xfrm>
          <a:prstGeom prst="rect">
            <a:avLst/>
          </a:prstGeom>
          <a:solidFill>
            <a:schemeClr val="bg1"/>
          </a:solidFill>
          <a:ln>
            <a:solidFill>
              <a:srgbClr val="000000"/>
            </a:solidFill>
          </a:ln>
        </p:spPr>
        <p:txBody>
          <a:bodyPr wrap="square" rtlCol="0">
            <a:spAutoFit/>
          </a:bodyPr>
          <a:lstStyle/>
          <a:p>
            <a:r>
              <a:rPr lang="en-US" sz="1200" b="1" dirty="0" smtClean="0"/>
              <a:t>Large Scale Models and Non-Sequential IOC’s </a:t>
            </a:r>
            <a:endParaRPr lang="en-US" sz="1200" b="1" dirty="0"/>
          </a:p>
        </p:txBody>
      </p:sp>
      <p:pic>
        <p:nvPicPr>
          <p:cNvPr id="460" name="Picture 459"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913971" y="5380764"/>
            <a:ext cx="283810" cy="347521"/>
          </a:xfrm>
          <a:prstGeom prst="rect">
            <a:avLst/>
          </a:prstGeom>
          <a:effectLst/>
        </p:spPr>
      </p:pic>
      <p:sp>
        <p:nvSpPr>
          <p:cNvPr id="466" name="Left-Right Arrow 465"/>
          <p:cNvSpPr/>
          <p:nvPr/>
        </p:nvSpPr>
        <p:spPr>
          <a:xfrm rot="5400000">
            <a:off x="2158014" y="4143866"/>
            <a:ext cx="917822" cy="187782"/>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a:solidFill>
                <a:srgbClr val="FFFFFF"/>
              </a:solidFill>
              <a:latin typeface="Myriad Pro" charset="0"/>
              <a:ea typeface="+mn-ea"/>
              <a:cs typeface="+mn-cs"/>
            </a:endParaRPr>
          </a:p>
        </p:txBody>
      </p:sp>
      <p:sp>
        <p:nvSpPr>
          <p:cNvPr id="61" name="TextBox 60"/>
          <p:cNvSpPr txBox="1"/>
          <p:nvPr/>
        </p:nvSpPr>
        <p:spPr>
          <a:xfrm>
            <a:off x="3921973" y="1417638"/>
            <a:ext cx="2247926" cy="461665"/>
          </a:xfrm>
          <a:prstGeom prst="rect">
            <a:avLst/>
          </a:prstGeom>
          <a:solidFill>
            <a:schemeClr val="bg1"/>
          </a:solidFill>
          <a:ln>
            <a:solidFill>
              <a:srgbClr val="000000"/>
            </a:solidFill>
          </a:ln>
        </p:spPr>
        <p:txBody>
          <a:bodyPr wrap="square" rtlCol="0" anchor="t">
            <a:spAutoFit/>
          </a:bodyPr>
          <a:lstStyle/>
          <a:p>
            <a:r>
              <a:rPr lang="en-US" sz="2400" b="1" dirty="0" smtClean="0">
                <a:solidFill>
                  <a:srgbClr val="FF0000"/>
                </a:solidFill>
              </a:rPr>
              <a:t>Real Time Layer</a:t>
            </a:r>
            <a:endParaRPr lang="en-US" sz="2400" b="1" dirty="0">
              <a:solidFill>
                <a:srgbClr val="FF0000"/>
              </a:solidFill>
            </a:endParaRPr>
          </a:p>
        </p:txBody>
      </p:sp>
      <p:sp>
        <p:nvSpPr>
          <p:cNvPr id="62" name="TextBox 61"/>
          <p:cNvSpPr txBox="1"/>
          <p:nvPr/>
        </p:nvSpPr>
        <p:spPr>
          <a:xfrm>
            <a:off x="152051" y="5049664"/>
            <a:ext cx="1085342" cy="954107"/>
          </a:xfrm>
          <a:prstGeom prst="rect">
            <a:avLst/>
          </a:prstGeom>
          <a:solidFill>
            <a:schemeClr val="bg1"/>
          </a:solidFill>
          <a:ln>
            <a:solidFill>
              <a:srgbClr val="000000"/>
            </a:solidFill>
          </a:ln>
        </p:spPr>
        <p:txBody>
          <a:bodyPr wrap="square" rtlCol="0" anchor="t">
            <a:spAutoFit/>
          </a:bodyPr>
          <a:lstStyle/>
          <a:p>
            <a:r>
              <a:rPr lang="en-US" sz="2800" b="1" dirty="0" smtClean="0">
                <a:solidFill>
                  <a:srgbClr val="FF0000"/>
                </a:solidFill>
              </a:rPr>
              <a:t>Batch Layer</a:t>
            </a:r>
            <a:endParaRPr lang="en-US" sz="2800" b="1" dirty="0">
              <a:solidFill>
                <a:srgbClr val="FF0000"/>
              </a:solidFill>
            </a:endParaRPr>
          </a:p>
        </p:txBody>
      </p:sp>
    </p:spTree>
    <p:extLst>
      <p:ext uri="{BB962C8B-B14F-4D97-AF65-F5344CB8AC3E}">
        <p14:creationId xmlns:p14="http://schemas.microsoft.com/office/powerpoint/2010/main" val="35434108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Rectangle 438"/>
          <p:cNvSpPr/>
          <p:nvPr/>
        </p:nvSpPr>
        <p:spPr>
          <a:xfrm>
            <a:off x="163448" y="1286725"/>
            <a:ext cx="2097046" cy="277038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0" name="Rectangle 439"/>
          <p:cNvSpPr/>
          <p:nvPr/>
        </p:nvSpPr>
        <p:spPr>
          <a:xfrm>
            <a:off x="2491501" y="1657698"/>
            <a:ext cx="4808238" cy="2399409"/>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3" name="Rectangle 432"/>
          <p:cNvSpPr/>
          <p:nvPr/>
        </p:nvSpPr>
        <p:spPr>
          <a:xfrm>
            <a:off x="984329" y="4696668"/>
            <a:ext cx="7201215" cy="2024807"/>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p:nvPr>
        </p:nvSpPr>
        <p:spPr/>
        <p:txBody>
          <a:bodyPr>
            <a:normAutofit/>
          </a:bodyPr>
          <a:lstStyle/>
          <a:p>
            <a:r>
              <a:rPr lang="en-US" dirty="0" smtClean="0"/>
              <a:t>Lambda Security</a:t>
            </a:r>
            <a:endParaRPr lang="en-US" dirty="0"/>
          </a:p>
        </p:txBody>
      </p:sp>
      <p:sp>
        <p:nvSpPr>
          <p:cNvPr id="3" name="Slide Number Placeholder 2"/>
          <p:cNvSpPr>
            <a:spLocks noGrp="1"/>
          </p:cNvSpPr>
          <p:nvPr>
            <p:ph type="sldNum" sz="quarter" idx="10"/>
          </p:nvPr>
        </p:nvSpPr>
        <p:spPr/>
        <p:txBody>
          <a:bodyPr/>
          <a:lstStyle/>
          <a:p>
            <a:pPr lvl="0"/>
            <a:fld id="{86CB4B4D-7CA3-9044-876B-883B54F8677D}" type="slidenum">
              <a:rPr lang="en-US" smtClean="0"/>
              <a:t>78</a:t>
            </a:fld>
            <a:endParaRPr lang="en-US" dirty="0"/>
          </a:p>
        </p:txBody>
      </p:sp>
      <p:pic>
        <p:nvPicPr>
          <p:cNvPr id="258" name="Picture 257"/>
          <p:cNvPicPr>
            <a:picLocks noChangeAspect="1"/>
          </p:cNvPicPr>
          <p:nvPr/>
        </p:nvPicPr>
        <p:blipFill>
          <a:blip r:embed="rId3" cstate="print"/>
          <a:stretch>
            <a:fillRect/>
          </a:stretch>
        </p:blipFill>
        <p:spPr>
          <a:xfrm>
            <a:off x="1333924" y="6108318"/>
            <a:ext cx="1292136" cy="315391"/>
          </a:xfrm>
          <a:prstGeom prst="rect">
            <a:avLst/>
          </a:prstGeom>
        </p:spPr>
      </p:pic>
      <p:sp>
        <p:nvSpPr>
          <p:cNvPr id="267" name="Rectangle 2"/>
          <p:cNvSpPr/>
          <p:nvPr/>
        </p:nvSpPr>
        <p:spPr bwMode="auto">
          <a:xfrm rot="16200000" flipH="1">
            <a:off x="1462633" y="1265430"/>
            <a:ext cx="134639" cy="348874"/>
          </a:xfrm>
          <a:prstGeom prst="rect">
            <a:avLst/>
          </a:prstGeom>
          <a:solidFill>
            <a:sysClr val="window" lastClr="FFFFFF">
              <a:lumMod val="50000"/>
              <a:alpha val="54901"/>
            </a:sysClr>
          </a:solidFill>
          <a:ln w="9525" algn="ctr">
            <a:noFill/>
            <a:miter lim="800000"/>
            <a:headEnd/>
            <a:tailEnd/>
          </a:ln>
        </p:spPr>
        <p:txBody>
          <a:bodyPr rot="10800000" wrap="none" lIns="64291" tIns="32146" rIns="64291" bIns="32146" anchor="ctr"/>
          <a:lstStyle/>
          <a:p>
            <a:pPr defTabSz="642915">
              <a:defRPr/>
            </a:pPr>
            <a:endParaRPr lang="en-US" sz="1700" kern="0" dirty="0">
              <a:solidFill>
                <a:sysClr val="windowText" lastClr="000000"/>
              </a:solidFill>
              <a:latin typeface="Calibri"/>
              <a:cs typeface="Calibri"/>
            </a:endParaRPr>
          </a:p>
        </p:txBody>
      </p:sp>
      <p:sp>
        <p:nvSpPr>
          <p:cNvPr id="346" name="Rounded Rectangle 345"/>
          <p:cNvSpPr/>
          <p:nvPr/>
        </p:nvSpPr>
        <p:spPr>
          <a:xfrm>
            <a:off x="1127331" y="4850128"/>
            <a:ext cx="3423333" cy="1677320"/>
          </a:xfrm>
          <a:prstGeom prst="roundRect">
            <a:avLst>
              <a:gd name="adj" fmla="val 5690"/>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sp>
      <p:pic>
        <p:nvPicPr>
          <p:cNvPr id="6" name="Picture 5"/>
          <p:cNvPicPr>
            <a:picLocks noChangeAspect="1"/>
          </p:cNvPicPr>
          <p:nvPr/>
        </p:nvPicPr>
        <p:blipFill>
          <a:blip r:embed="rId4"/>
          <a:stretch>
            <a:fillRect/>
          </a:stretch>
        </p:blipFill>
        <p:spPr>
          <a:xfrm>
            <a:off x="2024613" y="5019332"/>
            <a:ext cx="1131498" cy="507386"/>
          </a:xfrm>
          <a:prstGeom prst="rect">
            <a:avLst/>
          </a:prstGeom>
        </p:spPr>
      </p:pic>
      <p:sp>
        <p:nvSpPr>
          <p:cNvPr id="284" name="Rounded Rectangle 283"/>
          <p:cNvSpPr/>
          <p:nvPr/>
        </p:nvSpPr>
        <p:spPr bwMode="gray">
          <a:xfrm>
            <a:off x="340508" y="1394467"/>
            <a:ext cx="1648142" cy="591692"/>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91436" tIns="45718" rIns="91436" bIns="45718" anchor="ctr"/>
          <a:lstStyle/>
          <a:p>
            <a:pPr algn="ctr">
              <a:defRPr/>
            </a:pPr>
            <a:endParaRPr lang="en-US" dirty="0"/>
          </a:p>
        </p:txBody>
      </p:sp>
      <p:pic>
        <p:nvPicPr>
          <p:cNvPr id="3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8" y="1470801"/>
            <a:ext cx="1497031" cy="4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3" name="Picture 362"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564245" y="5352957"/>
            <a:ext cx="283810" cy="347521"/>
          </a:xfrm>
          <a:prstGeom prst="rect">
            <a:avLst/>
          </a:prstGeom>
          <a:effectLst/>
        </p:spPr>
      </p:pic>
      <p:pic>
        <p:nvPicPr>
          <p:cNvPr id="412" name="Picture 411" descr="data-model-lightblu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025" y="6056600"/>
            <a:ext cx="426046" cy="490086"/>
          </a:xfrm>
          <a:prstGeom prst="rect">
            <a:avLst/>
          </a:prstGeom>
        </p:spPr>
      </p:pic>
      <p:pic>
        <p:nvPicPr>
          <p:cNvPr id="414" name="Picture 413"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2488" y="5728285"/>
            <a:ext cx="573358" cy="573358"/>
          </a:xfrm>
          <a:prstGeom prst="rect">
            <a:avLst/>
          </a:prstGeom>
        </p:spPr>
      </p:pic>
      <p:pic>
        <p:nvPicPr>
          <p:cNvPr id="415" name="Picture 414"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9392" y="5850351"/>
            <a:ext cx="573358" cy="573358"/>
          </a:xfrm>
          <a:prstGeom prst="rect">
            <a:avLst/>
          </a:prstGeom>
        </p:spPr>
      </p:pic>
      <p:pic>
        <p:nvPicPr>
          <p:cNvPr id="416" name="Picture 415"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7320" y="5154927"/>
            <a:ext cx="573358" cy="573358"/>
          </a:xfrm>
          <a:prstGeom prst="rect">
            <a:avLst/>
          </a:prstGeom>
        </p:spPr>
      </p:pic>
      <p:sp>
        <p:nvSpPr>
          <p:cNvPr id="417" name="Can 416"/>
          <p:cNvSpPr/>
          <p:nvPr/>
        </p:nvSpPr>
        <p:spPr>
          <a:xfrm>
            <a:off x="376471" y="2152213"/>
            <a:ext cx="472259"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DHCP</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8" name="Can 417"/>
          <p:cNvSpPr/>
          <p:nvPr/>
        </p:nvSpPr>
        <p:spPr>
          <a:xfrm>
            <a:off x="221154" y="2619748"/>
            <a:ext cx="631993"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IMS/IPAM</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9" name="Can 418"/>
          <p:cNvSpPr/>
          <p:nvPr/>
        </p:nvSpPr>
        <p:spPr>
          <a:xfrm>
            <a:off x="446156" y="3127237"/>
            <a:ext cx="308308" cy="360515"/>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FW</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0" name="Can 419"/>
          <p:cNvSpPr/>
          <p:nvPr/>
        </p:nvSpPr>
        <p:spPr>
          <a:xfrm>
            <a:off x="805520" y="3387375"/>
            <a:ext cx="387981"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Proxy</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1" name="Can 420"/>
          <p:cNvSpPr/>
          <p:nvPr/>
        </p:nvSpPr>
        <p:spPr>
          <a:xfrm>
            <a:off x="337552" y="3517596"/>
            <a:ext cx="422229"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VPN</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2" name="Can 421"/>
          <p:cNvSpPr/>
          <p:nvPr/>
        </p:nvSpPr>
        <p:spPr>
          <a:xfrm>
            <a:off x="805520" y="3004472"/>
            <a:ext cx="321812" cy="365278"/>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AD</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423" name="Straight Arrow Connector 422"/>
          <p:cNvCxnSpPr/>
          <p:nvPr/>
        </p:nvCxnSpPr>
        <p:spPr>
          <a:xfrm>
            <a:off x="984329" y="2362229"/>
            <a:ext cx="720061" cy="181455"/>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977070" y="2673456"/>
            <a:ext cx="727320" cy="0"/>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a:off x="1237393" y="3185609"/>
            <a:ext cx="912015" cy="9988"/>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7" name="Straight Arrow Connector 426"/>
          <p:cNvCxnSpPr/>
          <p:nvPr/>
        </p:nvCxnSpPr>
        <p:spPr>
          <a:xfrm>
            <a:off x="1298851" y="3389661"/>
            <a:ext cx="850557"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8" name="Straight Arrow Connector 427"/>
          <p:cNvCxnSpPr/>
          <p:nvPr/>
        </p:nvCxnSpPr>
        <p:spPr>
          <a:xfrm flipV="1">
            <a:off x="1327158" y="3601519"/>
            <a:ext cx="758913" cy="2286"/>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432" name="Rectangle 431"/>
          <p:cNvSpPr/>
          <p:nvPr/>
        </p:nvSpPr>
        <p:spPr>
          <a:xfrm>
            <a:off x="1835846" y="2073217"/>
            <a:ext cx="3283996" cy="753777"/>
          </a:xfrm>
          <a:prstGeom prst="rect">
            <a:avLst/>
          </a:prstGeo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atinLnBrk="1" hangingPunct="0"/>
            <a:r>
              <a:rPr lang="en-US" dirty="0" smtClean="0">
                <a:solidFill>
                  <a:srgbClr val="000000"/>
                </a:solidFill>
                <a:sym typeface="Avenir Roman"/>
              </a:rPr>
              <a:t>Real Time Identity Resolution</a:t>
            </a:r>
            <a:endParaRPr lang="en-US" dirty="0">
              <a:solidFill>
                <a:srgbClr val="000000"/>
              </a:solidFill>
              <a:sym typeface="Avenir Roman"/>
            </a:endParaRPr>
          </a:p>
        </p:txBody>
      </p:sp>
      <p:pic>
        <p:nvPicPr>
          <p:cNvPr id="18" name="Picture 17"/>
          <p:cNvPicPr>
            <a:picLocks noChangeAspect="1"/>
          </p:cNvPicPr>
          <p:nvPr/>
        </p:nvPicPr>
        <p:blipFill>
          <a:blip r:embed="rId9"/>
          <a:stretch>
            <a:fillRect/>
          </a:stretch>
        </p:blipFill>
        <p:spPr>
          <a:xfrm>
            <a:off x="6396732" y="4788940"/>
            <a:ext cx="1485379" cy="508880"/>
          </a:xfrm>
          <a:prstGeom prst="rect">
            <a:avLst/>
          </a:prstGeom>
        </p:spPr>
      </p:pic>
      <p:pic>
        <p:nvPicPr>
          <p:cNvPr id="19" name="Picture 18"/>
          <p:cNvPicPr>
            <a:picLocks noChangeAspect="1"/>
          </p:cNvPicPr>
          <p:nvPr/>
        </p:nvPicPr>
        <p:blipFill>
          <a:blip r:embed="rId10"/>
          <a:stretch>
            <a:fillRect/>
          </a:stretch>
        </p:blipFill>
        <p:spPr>
          <a:xfrm flipH="1">
            <a:off x="6261887" y="5451059"/>
            <a:ext cx="1631981" cy="1071610"/>
          </a:xfrm>
          <a:prstGeom prst="rect">
            <a:avLst/>
          </a:prstGeom>
        </p:spPr>
      </p:pic>
      <p:pic>
        <p:nvPicPr>
          <p:cNvPr id="20" name="Picture 19" descr="Screen Shot 2016-01-10 at 9.54.44 PM.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8865" y="5808349"/>
            <a:ext cx="1045380" cy="599938"/>
          </a:xfrm>
          <a:prstGeom prst="rect">
            <a:avLst/>
          </a:prstGeom>
        </p:spPr>
      </p:pic>
      <p:pic>
        <p:nvPicPr>
          <p:cNvPr id="21" name="Picture 20"/>
          <p:cNvPicPr>
            <a:picLocks noChangeAspect="1"/>
          </p:cNvPicPr>
          <p:nvPr/>
        </p:nvPicPr>
        <p:blipFill>
          <a:blip r:embed="rId12"/>
          <a:stretch>
            <a:fillRect/>
          </a:stretch>
        </p:blipFill>
        <p:spPr>
          <a:xfrm>
            <a:off x="3564245" y="5954079"/>
            <a:ext cx="650698" cy="366371"/>
          </a:xfrm>
          <a:prstGeom prst="rect">
            <a:avLst/>
          </a:prstGeom>
        </p:spPr>
      </p:pic>
      <p:sp>
        <p:nvSpPr>
          <p:cNvPr id="435" name="Rectangle 434"/>
          <p:cNvSpPr/>
          <p:nvPr/>
        </p:nvSpPr>
        <p:spPr>
          <a:xfrm>
            <a:off x="2176851" y="3128053"/>
            <a:ext cx="991255" cy="523216"/>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latin typeface="+mj-lt"/>
                <a:ea typeface="+mj-ea"/>
                <a:cs typeface="+mj-cs"/>
                <a:sym typeface="Avenir Roman"/>
              </a:rPr>
              <a:t>Distributed ETL</a:t>
            </a:r>
            <a:endParaRPr kumimoji="0" lang="en-US" sz="1400" b="0" i="0" u="none" strike="noStrike" cap="none" spc="0" normalizeH="0" baseline="0" dirty="0">
              <a:ln>
                <a:noFill/>
              </a:ln>
              <a:solidFill>
                <a:srgbClr val="000000"/>
              </a:solidFill>
              <a:effectLst/>
              <a:uFillTx/>
              <a:latin typeface="+mj-lt"/>
              <a:ea typeface="+mj-ea"/>
              <a:cs typeface="+mj-cs"/>
              <a:sym typeface="Avenir Roman"/>
            </a:endParaRPr>
          </a:p>
        </p:txBody>
      </p:sp>
      <p:sp>
        <p:nvSpPr>
          <p:cNvPr id="436" name="TextBox 435"/>
          <p:cNvSpPr txBox="1"/>
          <p:nvPr/>
        </p:nvSpPr>
        <p:spPr>
          <a:xfrm>
            <a:off x="3206685" y="2922374"/>
            <a:ext cx="1008258" cy="738664"/>
          </a:xfrm>
          <a:prstGeom prst="rect">
            <a:avLst/>
          </a:prstGeom>
          <a:noFill/>
          <a:ln>
            <a:solidFill>
              <a:schemeClr val="tx1"/>
            </a:solidFill>
          </a:ln>
        </p:spPr>
        <p:txBody>
          <a:bodyPr wrap="square" rtlCol="0">
            <a:spAutoFit/>
          </a:bodyPr>
          <a:lstStyle/>
          <a:p>
            <a:r>
              <a:rPr lang="en-US" sz="700" dirty="0" smtClean="0"/>
              <a:t>Username = select </a:t>
            </a:r>
            <a:r>
              <a:rPr lang="en-US" sz="700" dirty="0" err="1" smtClean="0"/>
              <a:t>coallesce</a:t>
            </a:r>
            <a:r>
              <a:rPr lang="en-US" sz="700" dirty="0" smtClean="0"/>
              <a:t>(</a:t>
            </a:r>
            <a:r>
              <a:rPr lang="en-US" sz="700" dirty="0" err="1" smtClean="0"/>
              <a:t>user_name</a:t>
            </a:r>
            <a:r>
              <a:rPr lang="en-US" sz="700" dirty="0" smtClean="0"/>
              <a:t>, hostname, IP) from </a:t>
            </a:r>
            <a:r>
              <a:rPr lang="en-US" sz="700" dirty="0" err="1" smtClean="0"/>
              <a:t>Active_ID_Table</a:t>
            </a:r>
            <a:r>
              <a:rPr lang="en-US" sz="700" dirty="0" smtClean="0"/>
              <a:t> where IP = ‘10.10.100.23)</a:t>
            </a:r>
          </a:p>
        </p:txBody>
      </p:sp>
      <p:cxnSp>
        <p:nvCxnSpPr>
          <p:cNvPr id="437" name="Straight Arrow Connector 436"/>
          <p:cNvCxnSpPr>
            <a:endCxn id="435" idx="0"/>
          </p:cNvCxnSpPr>
          <p:nvPr/>
        </p:nvCxnSpPr>
        <p:spPr>
          <a:xfrm>
            <a:off x="2672479" y="2826994"/>
            <a:ext cx="0" cy="301059"/>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aphicFrame>
        <p:nvGraphicFramePr>
          <p:cNvPr id="438" name="Table 437"/>
          <p:cNvGraphicFramePr>
            <a:graphicFrameLocks noGrp="1"/>
          </p:cNvGraphicFramePr>
          <p:nvPr>
            <p:extLst>
              <p:ext uri="{D42A27DB-BD31-4B8C-83A1-F6EECF244321}">
                <p14:modId xmlns:p14="http://schemas.microsoft.com/office/powerpoint/2010/main" val="654260652"/>
              </p:ext>
            </p:extLst>
          </p:nvPr>
        </p:nvGraphicFramePr>
        <p:xfrm>
          <a:off x="2024613" y="2409988"/>
          <a:ext cx="2978640" cy="352124"/>
        </p:xfrm>
        <a:graphic>
          <a:graphicData uri="http://schemas.openxmlformats.org/drawingml/2006/table">
            <a:tbl>
              <a:tblPr/>
              <a:tblGrid>
                <a:gridCol w="503990"/>
                <a:gridCol w="968362"/>
                <a:gridCol w="808790"/>
                <a:gridCol w="697498"/>
              </a:tblGrid>
              <a:tr h="0">
                <a:tc>
                  <a:txBody>
                    <a:bodyPr/>
                    <a:lstStyle/>
                    <a:p>
                      <a:pPr algn="l" fontAlgn="b"/>
                      <a:r>
                        <a:rPr lang="en-US" sz="700" b="0" i="0" u="none" strike="noStrike" dirty="0">
                          <a:solidFill>
                            <a:srgbClr val="FFFFFF"/>
                          </a:solidFill>
                          <a:effectLst/>
                          <a:latin typeface="Calibri"/>
                        </a:rPr>
                        <a:t>IP</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DHCP.MAC</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err="1">
                          <a:solidFill>
                            <a:srgbClr val="FFFFFF"/>
                          </a:solidFill>
                          <a:effectLst/>
                          <a:latin typeface="Calibri"/>
                        </a:rPr>
                        <a:t>DHCP_Lasteventtime</a:t>
                      </a:r>
                      <a:endParaRPr lang="en-US" sz="700" b="0" i="0" u="none" strike="noStrike" dirty="0">
                        <a:solidFill>
                          <a:srgbClr val="FFFFFF"/>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AD_FQDN</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r>
              <a:tr h="113596">
                <a:tc>
                  <a:txBody>
                    <a:bodyPr/>
                    <a:lstStyle/>
                    <a:p>
                      <a:pPr algn="l" fontAlgn="b"/>
                      <a:r>
                        <a:rPr lang="en-US" sz="700" b="0" i="0" u="none" strike="noStrike" dirty="0">
                          <a:solidFill>
                            <a:srgbClr val="000000"/>
                          </a:solidFill>
                          <a:effectLst/>
                          <a:latin typeface="Calibri"/>
                        </a:rPr>
                        <a:t>10.100.1.23</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58:5c:35:c3:6e:a4</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2014-03-11T14:00:00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dirty="0" err="1" smtClean="0">
                          <a:solidFill>
                            <a:srgbClr val="000000"/>
                          </a:solidFill>
                          <a:effectLst/>
                          <a:latin typeface="Calibri"/>
                        </a:rPr>
                        <a:t>joe.eng.acme.com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r>
              <a:tr h="62482">
                <a:tc>
                  <a:txBody>
                    <a:bodyPr/>
                    <a:lstStyle/>
                    <a:p>
                      <a:pPr algn="l" fontAlgn="b"/>
                      <a:r>
                        <a:rPr lang="en-US" sz="700" b="0" i="0" u="none" strike="noStrike">
                          <a:solidFill>
                            <a:srgbClr val="000000"/>
                          </a:solidFill>
                          <a:effectLst/>
                          <a:latin typeface="Calibri"/>
                        </a:rPr>
                        <a:t>10.13.11.221</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12:3a:74:b2:6a:22</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2014-03-12T14:30:00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err="1" smtClean="0">
                          <a:solidFill>
                            <a:srgbClr val="000000"/>
                          </a:solidFill>
                          <a:effectLst/>
                          <a:latin typeface="Calibri"/>
                        </a:rPr>
                        <a:t>ad.hr.acme.com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r>
            </a:tbl>
          </a:graphicData>
        </a:graphic>
      </p:graphicFrame>
      <p:pic>
        <p:nvPicPr>
          <p:cNvPr id="161" name="Picture 160"/>
          <p:cNvPicPr>
            <a:picLocks noChangeAspect="1"/>
          </p:cNvPicPr>
          <p:nvPr/>
        </p:nvPicPr>
        <p:blipFill rotWithShape="1">
          <a:blip r:embed="rId13"/>
          <a:srcRect t="20075" r="2133" b="21827"/>
          <a:stretch/>
        </p:blipFill>
        <p:spPr>
          <a:xfrm>
            <a:off x="4588548" y="5297820"/>
            <a:ext cx="1627524" cy="1318671"/>
          </a:xfrm>
          <a:prstGeom prst="rect">
            <a:avLst/>
          </a:prstGeom>
        </p:spPr>
      </p:pic>
      <p:pic>
        <p:nvPicPr>
          <p:cNvPr id="447" name="Picture 446" descr="process-analytics-lightorange-4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5206" y="1699352"/>
            <a:ext cx="489124" cy="681280"/>
          </a:xfrm>
          <a:prstGeom prst="rect">
            <a:avLst/>
          </a:prstGeom>
        </p:spPr>
      </p:pic>
      <p:pic>
        <p:nvPicPr>
          <p:cNvPr id="452" name="Picture 4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5188" y="467208"/>
            <a:ext cx="642381" cy="681314"/>
          </a:xfrm>
          <a:prstGeom prst="rect">
            <a:avLst/>
          </a:prstGeom>
        </p:spPr>
      </p:pic>
      <p:pic>
        <p:nvPicPr>
          <p:cNvPr id="164" name="Picture 163"/>
          <p:cNvPicPr>
            <a:picLocks noChangeAspect="1"/>
          </p:cNvPicPr>
          <p:nvPr/>
        </p:nvPicPr>
        <p:blipFill>
          <a:blip r:embed="rId16"/>
          <a:stretch>
            <a:fillRect/>
          </a:stretch>
        </p:blipFill>
        <p:spPr>
          <a:xfrm>
            <a:off x="2518865" y="1746776"/>
            <a:ext cx="1275505" cy="326441"/>
          </a:xfrm>
          <a:prstGeom prst="rect">
            <a:avLst/>
          </a:prstGeom>
        </p:spPr>
      </p:pic>
      <p:pic>
        <p:nvPicPr>
          <p:cNvPr id="165" name="Picture 164"/>
          <p:cNvPicPr>
            <a:picLocks noChangeAspect="1"/>
          </p:cNvPicPr>
          <p:nvPr/>
        </p:nvPicPr>
        <p:blipFill>
          <a:blip r:embed="rId17"/>
          <a:stretch>
            <a:fillRect/>
          </a:stretch>
        </p:blipFill>
        <p:spPr>
          <a:xfrm>
            <a:off x="4320490" y="2964264"/>
            <a:ext cx="2076242" cy="909930"/>
          </a:xfrm>
          <a:prstGeom prst="rect">
            <a:avLst/>
          </a:prstGeom>
        </p:spPr>
      </p:pic>
      <p:sp>
        <p:nvSpPr>
          <p:cNvPr id="455" name="TextBox 454"/>
          <p:cNvSpPr txBox="1"/>
          <p:nvPr/>
        </p:nvSpPr>
        <p:spPr>
          <a:xfrm>
            <a:off x="5540628" y="2031878"/>
            <a:ext cx="1370209" cy="923330"/>
          </a:xfrm>
          <a:prstGeom prst="rect">
            <a:avLst/>
          </a:prstGeom>
          <a:noFill/>
          <a:ln>
            <a:solidFill>
              <a:srgbClr val="000000"/>
            </a:solidFill>
          </a:ln>
        </p:spPr>
        <p:txBody>
          <a:bodyPr wrap="square" rtlCol="0">
            <a:spAutoFit/>
          </a:bodyPr>
          <a:lstStyle/>
          <a:p>
            <a:r>
              <a:rPr lang="en-US" b="1" dirty="0" smtClean="0"/>
              <a:t>Sequential Models and IOC’s</a:t>
            </a:r>
            <a:endParaRPr lang="en-US" b="1" dirty="0"/>
          </a:p>
        </p:txBody>
      </p:sp>
      <p:sp>
        <p:nvSpPr>
          <p:cNvPr id="454" name="TextBox 453"/>
          <p:cNvSpPr txBox="1"/>
          <p:nvPr/>
        </p:nvSpPr>
        <p:spPr>
          <a:xfrm>
            <a:off x="1403757" y="3733941"/>
            <a:ext cx="775424" cy="646331"/>
          </a:xfrm>
          <a:prstGeom prst="rect">
            <a:avLst/>
          </a:prstGeom>
          <a:solidFill>
            <a:schemeClr val="bg1"/>
          </a:solidFill>
          <a:ln>
            <a:solidFill>
              <a:srgbClr val="000000"/>
            </a:solidFill>
          </a:ln>
        </p:spPr>
        <p:txBody>
          <a:bodyPr wrap="square" rtlCol="0">
            <a:spAutoFit/>
          </a:bodyPr>
          <a:lstStyle/>
          <a:p>
            <a:r>
              <a:rPr lang="en-US" b="1" dirty="0" smtClean="0"/>
              <a:t>Data Ingest</a:t>
            </a:r>
            <a:endParaRPr lang="en-US" b="1" dirty="0"/>
          </a:p>
        </p:txBody>
      </p:sp>
      <p:cxnSp>
        <p:nvCxnSpPr>
          <p:cNvPr id="457" name="Straight Arrow Connector 456"/>
          <p:cNvCxnSpPr/>
          <p:nvPr/>
        </p:nvCxnSpPr>
        <p:spPr>
          <a:xfrm flipV="1">
            <a:off x="1277320" y="2762112"/>
            <a:ext cx="427070" cy="249108"/>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sp>
        <p:nvSpPr>
          <p:cNvPr id="459" name="TextBox 458"/>
          <p:cNvSpPr txBox="1"/>
          <p:nvPr/>
        </p:nvSpPr>
        <p:spPr>
          <a:xfrm>
            <a:off x="3710324" y="4807189"/>
            <a:ext cx="1756447" cy="461665"/>
          </a:xfrm>
          <a:prstGeom prst="rect">
            <a:avLst/>
          </a:prstGeom>
          <a:solidFill>
            <a:schemeClr val="bg1"/>
          </a:solidFill>
          <a:ln>
            <a:solidFill>
              <a:srgbClr val="000000"/>
            </a:solidFill>
          </a:ln>
        </p:spPr>
        <p:txBody>
          <a:bodyPr wrap="square" rtlCol="0">
            <a:spAutoFit/>
          </a:bodyPr>
          <a:lstStyle/>
          <a:p>
            <a:r>
              <a:rPr lang="en-US" sz="1200" b="1" dirty="0" smtClean="0"/>
              <a:t>Large Scale Models and Non-Sequential IOC’s </a:t>
            </a:r>
            <a:endParaRPr lang="en-US" sz="1200" b="1" dirty="0"/>
          </a:p>
        </p:txBody>
      </p:sp>
      <p:pic>
        <p:nvPicPr>
          <p:cNvPr id="460" name="Picture 459"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913971" y="5380764"/>
            <a:ext cx="283810" cy="347521"/>
          </a:xfrm>
          <a:prstGeom prst="rect">
            <a:avLst/>
          </a:prstGeom>
          <a:effectLst/>
        </p:spPr>
      </p:pic>
      <p:sp>
        <p:nvSpPr>
          <p:cNvPr id="466" name="Left-Right Arrow 465"/>
          <p:cNvSpPr/>
          <p:nvPr/>
        </p:nvSpPr>
        <p:spPr>
          <a:xfrm rot="5400000">
            <a:off x="2158014" y="4143866"/>
            <a:ext cx="917822" cy="187782"/>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a:solidFill>
                <a:srgbClr val="FFFFFF"/>
              </a:solidFill>
              <a:latin typeface="Myriad Pro" charset="0"/>
              <a:ea typeface="+mn-ea"/>
              <a:cs typeface="+mn-cs"/>
            </a:endParaRPr>
          </a:p>
        </p:txBody>
      </p:sp>
      <p:sp>
        <p:nvSpPr>
          <p:cNvPr id="61" name="TextBox 60"/>
          <p:cNvSpPr txBox="1"/>
          <p:nvPr/>
        </p:nvSpPr>
        <p:spPr>
          <a:xfrm>
            <a:off x="3921973" y="1417638"/>
            <a:ext cx="2247926" cy="461665"/>
          </a:xfrm>
          <a:prstGeom prst="rect">
            <a:avLst/>
          </a:prstGeom>
          <a:solidFill>
            <a:schemeClr val="bg1"/>
          </a:solidFill>
          <a:ln>
            <a:solidFill>
              <a:srgbClr val="000000"/>
            </a:solidFill>
          </a:ln>
        </p:spPr>
        <p:txBody>
          <a:bodyPr wrap="square" rtlCol="0" anchor="t">
            <a:spAutoFit/>
          </a:bodyPr>
          <a:lstStyle/>
          <a:p>
            <a:r>
              <a:rPr lang="en-US" sz="2400" b="1" dirty="0" smtClean="0">
                <a:solidFill>
                  <a:srgbClr val="FF0000"/>
                </a:solidFill>
              </a:rPr>
              <a:t>Real Time Layer</a:t>
            </a:r>
            <a:endParaRPr lang="en-US" sz="2400" b="1" dirty="0">
              <a:solidFill>
                <a:srgbClr val="FF0000"/>
              </a:solidFill>
            </a:endParaRPr>
          </a:p>
        </p:txBody>
      </p:sp>
      <p:sp>
        <p:nvSpPr>
          <p:cNvPr id="62" name="TextBox 61"/>
          <p:cNvSpPr txBox="1"/>
          <p:nvPr/>
        </p:nvSpPr>
        <p:spPr>
          <a:xfrm>
            <a:off x="152051" y="5049664"/>
            <a:ext cx="1085342" cy="954107"/>
          </a:xfrm>
          <a:prstGeom prst="rect">
            <a:avLst/>
          </a:prstGeom>
          <a:solidFill>
            <a:schemeClr val="bg1"/>
          </a:solidFill>
          <a:ln>
            <a:solidFill>
              <a:srgbClr val="000000"/>
            </a:solidFill>
          </a:ln>
        </p:spPr>
        <p:txBody>
          <a:bodyPr wrap="square" rtlCol="0" anchor="t">
            <a:spAutoFit/>
          </a:bodyPr>
          <a:lstStyle/>
          <a:p>
            <a:r>
              <a:rPr lang="en-US" sz="2800" b="1" dirty="0" smtClean="0">
                <a:solidFill>
                  <a:srgbClr val="FF0000"/>
                </a:solidFill>
              </a:rPr>
              <a:t>Batch Layer</a:t>
            </a:r>
            <a:endParaRPr lang="en-US" sz="2800" b="1" dirty="0">
              <a:solidFill>
                <a:srgbClr val="FF0000"/>
              </a:solidFill>
            </a:endParaRPr>
          </a:p>
        </p:txBody>
      </p:sp>
      <p:sp>
        <p:nvSpPr>
          <p:cNvPr id="54" name="Rectangle 53"/>
          <p:cNvSpPr/>
          <p:nvPr/>
        </p:nvSpPr>
        <p:spPr>
          <a:xfrm flipH="1">
            <a:off x="7653774" y="1825771"/>
            <a:ext cx="1234662" cy="240816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5" name="Picture 54" descr="www-blue.png"/>
          <p:cNvPicPr>
            <a:picLocks noChangeAspect="1"/>
          </p:cNvPicPr>
          <p:nvPr/>
        </p:nvPicPr>
        <p:blipFill rotWithShape="1">
          <a:blip r:embed="rId18">
            <a:extLst>
              <a:ext uri="{28A0092B-C50C-407E-A947-70E740481C1C}">
                <a14:useLocalDpi xmlns:a14="http://schemas.microsoft.com/office/drawing/2010/main" val="0"/>
              </a:ext>
            </a:extLst>
          </a:blip>
          <a:srcRect l="40416" t="40950" r="40416" b="44726"/>
          <a:stretch/>
        </p:blipFill>
        <p:spPr>
          <a:xfrm>
            <a:off x="7882111" y="1825772"/>
            <a:ext cx="786178" cy="760278"/>
          </a:xfrm>
          <a:prstGeom prst="rect">
            <a:avLst/>
          </a:prstGeom>
        </p:spPr>
      </p:pic>
      <p:pic>
        <p:nvPicPr>
          <p:cNvPr id="56" name="Picture 55" descr="network-globe-orange-4x.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954621" y="3445555"/>
            <a:ext cx="649734" cy="649734"/>
          </a:xfrm>
          <a:prstGeom prst="rect">
            <a:avLst/>
          </a:prstGeom>
        </p:spPr>
      </p:pic>
      <p:sp>
        <p:nvSpPr>
          <p:cNvPr id="57" name="TextBox 56"/>
          <p:cNvSpPr txBox="1"/>
          <p:nvPr/>
        </p:nvSpPr>
        <p:spPr>
          <a:xfrm>
            <a:off x="7812800" y="2674698"/>
            <a:ext cx="1012742" cy="646331"/>
          </a:xfrm>
          <a:prstGeom prst="rect">
            <a:avLst/>
          </a:prstGeom>
          <a:solidFill>
            <a:schemeClr val="bg1"/>
          </a:solidFill>
          <a:ln>
            <a:solidFill>
              <a:srgbClr val="000000"/>
            </a:solidFill>
          </a:ln>
        </p:spPr>
        <p:txBody>
          <a:bodyPr wrap="square" rtlCol="0">
            <a:spAutoFit/>
          </a:bodyPr>
          <a:lstStyle/>
          <a:p>
            <a:r>
              <a:rPr lang="en-US" sz="1200" b="1" dirty="0" smtClean="0"/>
              <a:t>Hybrid View (Batch + Real Time)</a:t>
            </a:r>
            <a:endParaRPr lang="en-US" sz="1200" b="1" dirty="0"/>
          </a:p>
        </p:txBody>
      </p:sp>
      <p:sp>
        <p:nvSpPr>
          <p:cNvPr id="58" name="Left-Right Arrow 57"/>
          <p:cNvSpPr/>
          <p:nvPr/>
        </p:nvSpPr>
        <p:spPr>
          <a:xfrm rot="5400000">
            <a:off x="7536146" y="4347362"/>
            <a:ext cx="691928" cy="187783"/>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a:solidFill>
                <a:srgbClr val="FFFFFF"/>
              </a:solidFill>
              <a:latin typeface="Myriad Pro" charset="0"/>
              <a:ea typeface="+mn-ea"/>
              <a:cs typeface="+mn-cs"/>
            </a:endParaRPr>
          </a:p>
        </p:txBody>
      </p:sp>
      <p:sp>
        <p:nvSpPr>
          <p:cNvPr id="51" name="Right Arrow 50"/>
          <p:cNvSpPr/>
          <p:nvPr/>
        </p:nvSpPr>
        <p:spPr>
          <a:xfrm>
            <a:off x="6553200" y="3330677"/>
            <a:ext cx="1235018" cy="330361"/>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52" name="Right Arrow 51"/>
          <p:cNvSpPr/>
          <p:nvPr/>
        </p:nvSpPr>
        <p:spPr>
          <a:xfrm>
            <a:off x="7064023" y="2626477"/>
            <a:ext cx="724195" cy="337787"/>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53" name="Right Arrow 52"/>
          <p:cNvSpPr/>
          <p:nvPr/>
        </p:nvSpPr>
        <p:spPr>
          <a:xfrm>
            <a:off x="6785727" y="2965609"/>
            <a:ext cx="1002491" cy="365068"/>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Tree>
    <p:extLst>
      <p:ext uri="{BB962C8B-B14F-4D97-AF65-F5344CB8AC3E}">
        <p14:creationId xmlns:p14="http://schemas.microsoft.com/office/powerpoint/2010/main" val="2209136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ight Arrow 57"/>
          <p:cNvSpPr/>
          <p:nvPr/>
        </p:nvSpPr>
        <p:spPr>
          <a:xfrm>
            <a:off x="6553200" y="3330677"/>
            <a:ext cx="1235018" cy="330361"/>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59" name="Right Arrow 58"/>
          <p:cNvSpPr/>
          <p:nvPr/>
        </p:nvSpPr>
        <p:spPr>
          <a:xfrm>
            <a:off x="7064023" y="2626477"/>
            <a:ext cx="724195" cy="337787"/>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60" name="Right Arrow 59"/>
          <p:cNvSpPr/>
          <p:nvPr/>
        </p:nvSpPr>
        <p:spPr>
          <a:xfrm>
            <a:off x="6785727" y="2965609"/>
            <a:ext cx="1002491" cy="365068"/>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439" name="Rectangle 438"/>
          <p:cNvSpPr/>
          <p:nvPr/>
        </p:nvSpPr>
        <p:spPr>
          <a:xfrm>
            <a:off x="163448" y="1286725"/>
            <a:ext cx="2097046" cy="277038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0" name="Rectangle 439"/>
          <p:cNvSpPr/>
          <p:nvPr/>
        </p:nvSpPr>
        <p:spPr>
          <a:xfrm>
            <a:off x="2491501" y="1657698"/>
            <a:ext cx="4808238" cy="2399409"/>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3" name="Rectangle 432"/>
          <p:cNvSpPr/>
          <p:nvPr/>
        </p:nvSpPr>
        <p:spPr>
          <a:xfrm>
            <a:off x="984329" y="4696668"/>
            <a:ext cx="7201215" cy="2024807"/>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lide Number Placeholder 2"/>
          <p:cNvSpPr>
            <a:spLocks noGrp="1"/>
          </p:cNvSpPr>
          <p:nvPr>
            <p:ph type="sldNum" sz="quarter" idx="10"/>
          </p:nvPr>
        </p:nvSpPr>
        <p:spPr/>
        <p:txBody>
          <a:bodyPr/>
          <a:lstStyle/>
          <a:p>
            <a:pPr lvl="0"/>
            <a:fld id="{86CB4B4D-7CA3-9044-876B-883B54F8677D}" type="slidenum">
              <a:rPr lang="en-US" smtClean="0"/>
              <a:t>79</a:t>
            </a:fld>
            <a:endParaRPr lang="en-US" dirty="0"/>
          </a:p>
        </p:txBody>
      </p:sp>
      <p:pic>
        <p:nvPicPr>
          <p:cNvPr id="258" name="Picture 257"/>
          <p:cNvPicPr>
            <a:picLocks noChangeAspect="1"/>
          </p:cNvPicPr>
          <p:nvPr/>
        </p:nvPicPr>
        <p:blipFill>
          <a:blip r:embed="rId3" cstate="print"/>
          <a:stretch>
            <a:fillRect/>
          </a:stretch>
        </p:blipFill>
        <p:spPr>
          <a:xfrm>
            <a:off x="1333924" y="6108318"/>
            <a:ext cx="1292136" cy="315391"/>
          </a:xfrm>
          <a:prstGeom prst="rect">
            <a:avLst/>
          </a:prstGeom>
        </p:spPr>
      </p:pic>
      <p:sp>
        <p:nvSpPr>
          <p:cNvPr id="267" name="Rectangle 2"/>
          <p:cNvSpPr/>
          <p:nvPr/>
        </p:nvSpPr>
        <p:spPr bwMode="auto">
          <a:xfrm rot="16200000" flipH="1">
            <a:off x="1462633" y="1265430"/>
            <a:ext cx="134639" cy="348874"/>
          </a:xfrm>
          <a:prstGeom prst="rect">
            <a:avLst/>
          </a:prstGeom>
          <a:solidFill>
            <a:sysClr val="window" lastClr="FFFFFF">
              <a:lumMod val="50000"/>
              <a:alpha val="54901"/>
            </a:sysClr>
          </a:solidFill>
          <a:ln w="9525" algn="ctr">
            <a:noFill/>
            <a:miter lim="800000"/>
            <a:headEnd/>
            <a:tailEnd/>
          </a:ln>
        </p:spPr>
        <p:txBody>
          <a:bodyPr rot="10800000" wrap="none" lIns="64291" tIns="32146" rIns="64291" bIns="32146" anchor="ctr"/>
          <a:lstStyle/>
          <a:p>
            <a:pPr defTabSz="642915">
              <a:defRPr/>
            </a:pPr>
            <a:endParaRPr lang="en-US" sz="1700" kern="0" dirty="0">
              <a:solidFill>
                <a:sysClr val="windowText" lastClr="000000"/>
              </a:solidFill>
              <a:latin typeface="Calibri"/>
              <a:cs typeface="Calibri"/>
            </a:endParaRPr>
          </a:p>
        </p:txBody>
      </p:sp>
      <p:sp>
        <p:nvSpPr>
          <p:cNvPr id="346" name="Rounded Rectangle 345"/>
          <p:cNvSpPr/>
          <p:nvPr/>
        </p:nvSpPr>
        <p:spPr>
          <a:xfrm>
            <a:off x="1127331" y="4850128"/>
            <a:ext cx="3423333" cy="1677320"/>
          </a:xfrm>
          <a:prstGeom prst="roundRect">
            <a:avLst>
              <a:gd name="adj" fmla="val 5690"/>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sp>
      <p:pic>
        <p:nvPicPr>
          <p:cNvPr id="6" name="Picture 5"/>
          <p:cNvPicPr>
            <a:picLocks noChangeAspect="1"/>
          </p:cNvPicPr>
          <p:nvPr/>
        </p:nvPicPr>
        <p:blipFill>
          <a:blip r:embed="rId4"/>
          <a:stretch>
            <a:fillRect/>
          </a:stretch>
        </p:blipFill>
        <p:spPr>
          <a:xfrm>
            <a:off x="2024613" y="5019332"/>
            <a:ext cx="1131498" cy="507386"/>
          </a:xfrm>
          <a:prstGeom prst="rect">
            <a:avLst/>
          </a:prstGeom>
        </p:spPr>
      </p:pic>
      <p:sp>
        <p:nvSpPr>
          <p:cNvPr id="284" name="Rounded Rectangle 283"/>
          <p:cNvSpPr/>
          <p:nvPr/>
        </p:nvSpPr>
        <p:spPr bwMode="gray">
          <a:xfrm>
            <a:off x="340508" y="1394467"/>
            <a:ext cx="1648142" cy="591692"/>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91436" tIns="45718" rIns="91436" bIns="45718" anchor="ctr"/>
          <a:lstStyle/>
          <a:p>
            <a:pPr algn="ctr">
              <a:defRPr/>
            </a:pPr>
            <a:endParaRPr lang="en-US" dirty="0"/>
          </a:p>
        </p:txBody>
      </p:sp>
      <p:pic>
        <p:nvPicPr>
          <p:cNvPr id="3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8" y="1470801"/>
            <a:ext cx="1497031" cy="4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3" name="Picture 362"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564245" y="5352957"/>
            <a:ext cx="283810" cy="347521"/>
          </a:xfrm>
          <a:prstGeom prst="rect">
            <a:avLst/>
          </a:prstGeom>
          <a:effectLst/>
        </p:spPr>
      </p:pic>
      <p:pic>
        <p:nvPicPr>
          <p:cNvPr id="412" name="Picture 411" descr="data-model-lightblu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025" y="6056600"/>
            <a:ext cx="426046" cy="490086"/>
          </a:xfrm>
          <a:prstGeom prst="rect">
            <a:avLst/>
          </a:prstGeom>
        </p:spPr>
      </p:pic>
      <p:pic>
        <p:nvPicPr>
          <p:cNvPr id="414" name="Picture 413"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2488" y="5728285"/>
            <a:ext cx="573358" cy="573358"/>
          </a:xfrm>
          <a:prstGeom prst="rect">
            <a:avLst/>
          </a:prstGeom>
        </p:spPr>
      </p:pic>
      <p:pic>
        <p:nvPicPr>
          <p:cNvPr id="415" name="Picture 414"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9392" y="5850351"/>
            <a:ext cx="573358" cy="573358"/>
          </a:xfrm>
          <a:prstGeom prst="rect">
            <a:avLst/>
          </a:prstGeom>
        </p:spPr>
      </p:pic>
      <p:pic>
        <p:nvPicPr>
          <p:cNvPr id="416" name="Picture 415"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7320" y="5154927"/>
            <a:ext cx="573358" cy="573358"/>
          </a:xfrm>
          <a:prstGeom prst="rect">
            <a:avLst/>
          </a:prstGeom>
        </p:spPr>
      </p:pic>
      <p:sp>
        <p:nvSpPr>
          <p:cNvPr id="417" name="Can 416"/>
          <p:cNvSpPr/>
          <p:nvPr/>
        </p:nvSpPr>
        <p:spPr>
          <a:xfrm>
            <a:off x="376471" y="2152213"/>
            <a:ext cx="472259"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DHCP</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8" name="Can 417"/>
          <p:cNvSpPr/>
          <p:nvPr/>
        </p:nvSpPr>
        <p:spPr>
          <a:xfrm>
            <a:off x="221154" y="2619748"/>
            <a:ext cx="631993"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IMS/IPAM</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9" name="Can 418"/>
          <p:cNvSpPr/>
          <p:nvPr/>
        </p:nvSpPr>
        <p:spPr>
          <a:xfrm>
            <a:off x="446156" y="3127237"/>
            <a:ext cx="308308" cy="360515"/>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FW</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0" name="Can 419"/>
          <p:cNvSpPr/>
          <p:nvPr/>
        </p:nvSpPr>
        <p:spPr>
          <a:xfrm>
            <a:off x="805520" y="3387375"/>
            <a:ext cx="387981"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Proxy</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1" name="Can 420"/>
          <p:cNvSpPr/>
          <p:nvPr/>
        </p:nvSpPr>
        <p:spPr>
          <a:xfrm>
            <a:off x="337552" y="3517596"/>
            <a:ext cx="422229"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VPN</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2" name="Can 421"/>
          <p:cNvSpPr/>
          <p:nvPr/>
        </p:nvSpPr>
        <p:spPr>
          <a:xfrm>
            <a:off x="805520" y="3004472"/>
            <a:ext cx="321812" cy="365278"/>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AD</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423" name="Straight Arrow Connector 422"/>
          <p:cNvCxnSpPr/>
          <p:nvPr/>
        </p:nvCxnSpPr>
        <p:spPr>
          <a:xfrm>
            <a:off x="984329" y="2362229"/>
            <a:ext cx="720061" cy="181455"/>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977070" y="2673456"/>
            <a:ext cx="727320" cy="0"/>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a:off x="1237393" y="3185609"/>
            <a:ext cx="912015" cy="9988"/>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7" name="Straight Arrow Connector 426"/>
          <p:cNvCxnSpPr/>
          <p:nvPr/>
        </p:nvCxnSpPr>
        <p:spPr>
          <a:xfrm>
            <a:off x="1298851" y="3389661"/>
            <a:ext cx="850557"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8" name="Straight Arrow Connector 427"/>
          <p:cNvCxnSpPr/>
          <p:nvPr/>
        </p:nvCxnSpPr>
        <p:spPr>
          <a:xfrm flipV="1">
            <a:off x="1327158" y="3601519"/>
            <a:ext cx="758913" cy="2286"/>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432" name="Rectangle 431"/>
          <p:cNvSpPr/>
          <p:nvPr/>
        </p:nvSpPr>
        <p:spPr>
          <a:xfrm>
            <a:off x="1835846" y="2073217"/>
            <a:ext cx="3283996" cy="753777"/>
          </a:xfrm>
          <a:prstGeom prst="rect">
            <a:avLst/>
          </a:prstGeo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atinLnBrk="1" hangingPunct="0"/>
            <a:r>
              <a:rPr lang="en-US" dirty="0" smtClean="0">
                <a:solidFill>
                  <a:srgbClr val="000000"/>
                </a:solidFill>
                <a:sym typeface="Avenir Roman"/>
              </a:rPr>
              <a:t>Real Time Identity Resolution</a:t>
            </a:r>
            <a:endParaRPr lang="en-US" dirty="0">
              <a:solidFill>
                <a:srgbClr val="000000"/>
              </a:solidFill>
              <a:sym typeface="Avenir Roman"/>
            </a:endParaRPr>
          </a:p>
        </p:txBody>
      </p:sp>
      <p:pic>
        <p:nvPicPr>
          <p:cNvPr id="18" name="Picture 17"/>
          <p:cNvPicPr>
            <a:picLocks noChangeAspect="1"/>
          </p:cNvPicPr>
          <p:nvPr/>
        </p:nvPicPr>
        <p:blipFill>
          <a:blip r:embed="rId9"/>
          <a:stretch>
            <a:fillRect/>
          </a:stretch>
        </p:blipFill>
        <p:spPr>
          <a:xfrm>
            <a:off x="6396732" y="4788940"/>
            <a:ext cx="1485379" cy="508880"/>
          </a:xfrm>
          <a:prstGeom prst="rect">
            <a:avLst/>
          </a:prstGeom>
        </p:spPr>
      </p:pic>
      <p:pic>
        <p:nvPicPr>
          <p:cNvPr id="19" name="Picture 18"/>
          <p:cNvPicPr>
            <a:picLocks noChangeAspect="1"/>
          </p:cNvPicPr>
          <p:nvPr/>
        </p:nvPicPr>
        <p:blipFill>
          <a:blip r:embed="rId10"/>
          <a:stretch>
            <a:fillRect/>
          </a:stretch>
        </p:blipFill>
        <p:spPr>
          <a:xfrm flipH="1">
            <a:off x="6261887" y="5451059"/>
            <a:ext cx="1631981" cy="1071610"/>
          </a:xfrm>
          <a:prstGeom prst="rect">
            <a:avLst/>
          </a:prstGeom>
        </p:spPr>
      </p:pic>
      <p:pic>
        <p:nvPicPr>
          <p:cNvPr id="20" name="Picture 19" descr="Screen Shot 2016-01-10 at 9.54.44 PM.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8865" y="5808349"/>
            <a:ext cx="1045380" cy="599938"/>
          </a:xfrm>
          <a:prstGeom prst="rect">
            <a:avLst/>
          </a:prstGeom>
        </p:spPr>
      </p:pic>
      <p:pic>
        <p:nvPicPr>
          <p:cNvPr id="21" name="Picture 20"/>
          <p:cNvPicPr>
            <a:picLocks noChangeAspect="1"/>
          </p:cNvPicPr>
          <p:nvPr/>
        </p:nvPicPr>
        <p:blipFill>
          <a:blip r:embed="rId12"/>
          <a:stretch>
            <a:fillRect/>
          </a:stretch>
        </p:blipFill>
        <p:spPr>
          <a:xfrm>
            <a:off x="3564245" y="5954079"/>
            <a:ext cx="650698" cy="366371"/>
          </a:xfrm>
          <a:prstGeom prst="rect">
            <a:avLst/>
          </a:prstGeom>
        </p:spPr>
      </p:pic>
      <p:sp>
        <p:nvSpPr>
          <p:cNvPr id="435" name="Rectangle 434"/>
          <p:cNvSpPr/>
          <p:nvPr/>
        </p:nvSpPr>
        <p:spPr>
          <a:xfrm>
            <a:off x="2176851" y="3128053"/>
            <a:ext cx="991255" cy="523216"/>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latin typeface="+mj-lt"/>
                <a:ea typeface="+mj-ea"/>
                <a:cs typeface="+mj-cs"/>
                <a:sym typeface="Avenir Roman"/>
              </a:rPr>
              <a:t>Distributed ETL</a:t>
            </a:r>
            <a:endParaRPr kumimoji="0" lang="en-US" sz="1400" b="0" i="0" u="none" strike="noStrike" cap="none" spc="0" normalizeH="0" baseline="0" dirty="0">
              <a:ln>
                <a:noFill/>
              </a:ln>
              <a:solidFill>
                <a:srgbClr val="000000"/>
              </a:solidFill>
              <a:effectLst/>
              <a:uFillTx/>
              <a:latin typeface="+mj-lt"/>
              <a:ea typeface="+mj-ea"/>
              <a:cs typeface="+mj-cs"/>
              <a:sym typeface="Avenir Roman"/>
            </a:endParaRPr>
          </a:p>
        </p:txBody>
      </p:sp>
      <p:sp>
        <p:nvSpPr>
          <p:cNvPr id="436" name="TextBox 435"/>
          <p:cNvSpPr txBox="1"/>
          <p:nvPr/>
        </p:nvSpPr>
        <p:spPr>
          <a:xfrm>
            <a:off x="3206685" y="2922374"/>
            <a:ext cx="1008258" cy="738664"/>
          </a:xfrm>
          <a:prstGeom prst="rect">
            <a:avLst/>
          </a:prstGeom>
          <a:noFill/>
          <a:ln>
            <a:solidFill>
              <a:schemeClr val="tx1"/>
            </a:solidFill>
          </a:ln>
        </p:spPr>
        <p:txBody>
          <a:bodyPr wrap="square" rtlCol="0">
            <a:spAutoFit/>
          </a:bodyPr>
          <a:lstStyle/>
          <a:p>
            <a:r>
              <a:rPr lang="en-US" sz="700" dirty="0" smtClean="0"/>
              <a:t>Username = select </a:t>
            </a:r>
            <a:r>
              <a:rPr lang="en-US" sz="700" dirty="0" err="1" smtClean="0"/>
              <a:t>coallesce</a:t>
            </a:r>
            <a:r>
              <a:rPr lang="en-US" sz="700" dirty="0" smtClean="0"/>
              <a:t>(</a:t>
            </a:r>
            <a:r>
              <a:rPr lang="en-US" sz="700" dirty="0" err="1" smtClean="0"/>
              <a:t>user_name</a:t>
            </a:r>
            <a:r>
              <a:rPr lang="en-US" sz="700" dirty="0" smtClean="0"/>
              <a:t>, hostname, IP) from </a:t>
            </a:r>
            <a:r>
              <a:rPr lang="en-US" sz="700" dirty="0" err="1" smtClean="0"/>
              <a:t>Active_ID_Table</a:t>
            </a:r>
            <a:r>
              <a:rPr lang="en-US" sz="700" dirty="0" smtClean="0"/>
              <a:t> where IP = ‘10.10.100.23)</a:t>
            </a:r>
          </a:p>
        </p:txBody>
      </p:sp>
      <p:cxnSp>
        <p:nvCxnSpPr>
          <p:cNvPr id="437" name="Straight Arrow Connector 436"/>
          <p:cNvCxnSpPr>
            <a:endCxn id="435" idx="0"/>
          </p:cNvCxnSpPr>
          <p:nvPr/>
        </p:nvCxnSpPr>
        <p:spPr>
          <a:xfrm>
            <a:off x="2672479" y="2826994"/>
            <a:ext cx="0" cy="301059"/>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aphicFrame>
        <p:nvGraphicFramePr>
          <p:cNvPr id="438" name="Table 437"/>
          <p:cNvGraphicFramePr>
            <a:graphicFrameLocks noGrp="1"/>
          </p:cNvGraphicFramePr>
          <p:nvPr>
            <p:extLst>
              <p:ext uri="{D42A27DB-BD31-4B8C-83A1-F6EECF244321}">
                <p14:modId xmlns:p14="http://schemas.microsoft.com/office/powerpoint/2010/main" val="2556361646"/>
              </p:ext>
            </p:extLst>
          </p:nvPr>
        </p:nvGraphicFramePr>
        <p:xfrm>
          <a:off x="2024613" y="2409988"/>
          <a:ext cx="2978640" cy="352124"/>
        </p:xfrm>
        <a:graphic>
          <a:graphicData uri="http://schemas.openxmlformats.org/drawingml/2006/table">
            <a:tbl>
              <a:tblPr/>
              <a:tblGrid>
                <a:gridCol w="503990"/>
                <a:gridCol w="968362"/>
                <a:gridCol w="808790"/>
                <a:gridCol w="697498"/>
              </a:tblGrid>
              <a:tr h="0">
                <a:tc>
                  <a:txBody>
                    <a:bodyPr/>
                    <a:lstStyle/>
                    <a:p>
                      <a:pPr algn="l" fontAlgn="b"/>
                      <a:r>
                        <a:rPr lang="en-US" sz="700" b="0" i="0" u="none" strike="noStrike" dirty="0">
                          <a:solidFill>
                            <a:srgbClr val="FFFFFF"/>
                          </a:solidFill>
                          <a:effectLst/>
                          <a:latin typeface="Calibri"/>
                        </a:rPr>
                        <a:t>IP</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DHCP.MAC</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err="1">
                          <a:solidFill>
                            <a:srgbClr val="FFFFFF"/>
                          </a:solidFill>
                          <a:effectLst/>
                          <a:latin typeface="Calibri"/>
                        </a:rPr>
                        <a:t>DHCP_Lasteventtime</a:t>
                      </a:r>
                      <a:endParaRPr lang="en-US" sz="700" b="0" i="0" u="none" strike="noStrike" dirty="0">
                        <a:solidFill>
                          <a:srgbClr val="FFFFFF"/>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AD_FQDN</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r>
              <a:tr h="113596">
                <a:tc>
                  <a:txBody>
                    <a:bodyPr/>
                    <a:lstStyle/>
                    <a:p>
                      <a:pPr algn="l" fontAlgn="b"/>
                      <a:r>
                        <a:rPr lang="en-US" sz="700" b="0" i="0" u="none" strike="noStrike" dirty="0">
                          <a:solidFill>
                            <a:srgbClr val="000000"/>
                          </a:solidFill>
                          <a:effectLst/>
                          <a:latin typeface="Calibri"/>
                        </a:rPr>
                        <a:t>10.100.1.23</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58:5c:35:c3:6e:a4</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2014-03-11T14:00:00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dirty="0" err="1" smtClean="0">
                          <a:solidFill>
                            <a:srgbClr val="000000"/>
                          </a:solidFill>
                          <a:effectLst/>
                          <a:latin typeface="Calibri"/>
                        </a:rPr>
                        <a:t>joe.eng.acme.com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r>
              <a:tr h="62482">
                <a:tc>
                  <a:txBody>
                    <a:bodyPr/>
                    <a:lstStyle/>
                    <a:p>
                      <a:pPr algn="l" fontAlgn="b"/>
                      <a:r>
                        <a:rPr lang="en-US" sz="700" b="0" i="0" u="none" strike="noStrike">
                          <a:solidFill>
                            <a:srgbClr val="000000"/>
                          </a:solidFill>
                          <a:effectLst/>
                          <a:latin typeface="Calibri"/>
                        </a:rPr>
                        <a:t>10.13.11.221</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12:3a:74:b2:6a:22</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2014-03-12T14:30:00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err="1" smtClean="0">
                          <a:solidFill>
                            <a:srgbClr val="000000"/>
                          </a:solidFill>
                          <a:effectLst/>
                          <a:latin typeface="Calibri"/>
                        </a:rPr>
                        <a:t>ad.hr.acme.com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r>
            </a:tbl>
          </a:graphicData>
        </a:graphic>
      </p:graphicFrame>
      <p:pic>
        <p:nvPicPr>
          <p:cNvPr id="161" name="Picture 160"/>
          <p:cNvPicPr>
            <a:picLocks noChangeAspect="1"/>
          </p:cNvPicPr>
          <p:nvPr/>
        </p:nvPicPr>
        <p:blipFill rotWithShape="1">
          <a:blip r:embed="rId13"/>
          <a:srcRect t="20075" r="2133" b="21827"/>
          <a:stretch/>
        </p:blipFill>
        <p:spPr>
          <a:xfrm>
            <a:off x="4588548" y="5297820"/>
            <a:ext cx="1627524" cy="1318671"/>
          </a:xfrm>
          <a:prstGeom prst="rect">
            <a:avLst/>
          </a:prstGeom>
        </p:spPr>
      </p:pic>
      <p:pic>
        <p:nvPicPr>
          <p:cNvPr id="447" name="Picture 446" descr="process-analytics-lightorange-4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5206" y="1699352"/>
            <a:ext cx="489124" cy="681280"/>
          </a:xfrm>
          <a:prstGeom prst="rect">
            <a:avLst/>
          </a:prstGeom>
        </p:spPr>
      </p:pic>
      <p:pic>
        <p:nvPicPr>
          <p:cNvPr id="164" name="Picture 163"/>
          <p:cNvPicPr>
            <a:picLocks noChangeAspect="1"/>
          </p:cNvPicPr>
          <p:nvPr/>
        </p:nvPicPr>
        <p:blipFill>
          <a:blip r:embed="rId15"/>
          <a:stretch>
            <a:fillRect/>
          </a:stretch>
        </p:blipFill>
        <p:spPr>
          <a:xfrm>
            <a:off x="2518865" y="1746776"/>
            <a:ext cx="1275505" cy="326441"/>
          </a:xfrm>
          <a:prstGeom prst="rect">
            <a:avLst/>
          </a:prstGeom>
        </p:spPr>
      </p:pic>
      <p:pic>
        <p:nvPicPr>
          <p:cNvPr id="165" name="Picture 164"/>
          <p:cNvPicPr>
            <a:picLocks noChangeAspect="1"/>
          </p:cNvPicPr>
          <p:nvPr/>
        </p:nvPicPr>
        <p:blipFill>
          <a:blip r:embed="rId16"/>
          <a:stretch>
            <a:fillRect/>
          </a:stretch>
        </p:blipFill>
        <p:spPr>
          <a:xfrm>
            <a:off x="4320490" y="2964264"/>
            <a:ext cx="2076242" cy="909930"/>
          </a:xfrm>
          <a:prstGeom prst="rect">
            <a:avLst/>
          </a:prstGeom>
        </p:spPr>
      </p:pic>
      <p:sp>
        <p:nvSpPr>
          <p:cNvPr id="455" name="TextBox 454"/>
          <p:cNvSpPr txBox="1"/>
          <p:nvPr/>
        </p:nvSpPr>
        <p:spPr>
          <a:xfrm>
            <a:off x="5540628" y="2031878"/>
            <a:ext cx="1370209" cy="923330"/>
          </a:xfrm>
          <a:prstGeom prst="rect">
            <a:avLst/>
          </a:prstGeom>
          <a:noFill/>
          <a:ln>
            <a:solidFill>
              <a:srgbClr val="000000"/>
            </a:solidFill>
          </a:ln>
        </p:spPr>
        <p:txBody>
          <a:bodyPr wrap="square" rtlCol="0">
            <a:spAutoFit/>
          </a:bodyPr>
          <a:lstStyle/>
          <a:p>
            <a:r>
              <a:rPr lang="en-US" b="1" dirty="0" smtClean="0"/>
              <a:t>Sequential Models and IOC’s</a:t>
            </a:r>
            <a:endParaRPr lang="en-US" b="1" dirty="0"/>
          </a:p>
        </p:txBody>
      </p:sp>
      <p:sp>
        <p:nvSpPr>
          <p:cNvPr id="454" name="TextBox 453"/>
          <p:cNvSpPr txBox="1"/>
          <p:nvPr/>
        </p:nvSpPr>
        <p:spPr>
          <a:xfrm>
            <a:off x="1403757" y="3733941"/>
            <a:ext cx="775424" cy="646331"/>
          </a:xfrm>
          <a:prstGeom prst="rect">
            <a:avLst/>
          </a:prstGeom>
          <a:solidFill>
            <a:schemeClr val="bg1"/>
          </a:solidFill>
          <a:ln>
            <a:solidFill>
              <a:srgbClr val="000000"/>
            </a:solidFill>
          </a:ln>
        </p:spPr>
        <p:txBody>
          <a:bodyPr wrap="square" rtlCol="0">
            <a:spAutoFit/>
          </a:bodyPr>
          <a:lstStyle/>
          <a:p>
            <a:r>
              <a:rPr lang="en-US" b="1" dirty="0" smtClean="0"/>
              <a:t>Data Ingest</a:t>
            </a:r>
            <a:endParaRPr lang="en-US" b="1" dirty="0"/>
          </a:p>
        </p:txBody>
      </p:sp>
      <p:cxnSp>
        <p:nvCxnSpPr>
          <p:cNvPr id="457" name="Straight Arrow Connector 456"/>
          <p:cNvCxnSpPr/>
          <p:nvPr/>
        </p:nvCxnSpPr>
        <p:spPr>
          <a:xfrm flipV="1">
            <a:off x="1277320" y="2762112"/>
            <a:ext cx="427070" cy="249108"/>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sp>
        <p:nvSpPr>
          <p:cNvPr id="459" name="TextBox 458"/>
          <p:cNvSpPr txBox="1"/>
          <p:nvPr/>
        </p:nvSpPr>
        <p:spPr>
          <a:xfrm>
            <a:off x="3710324" y="4807189"/>
            <a:ext cx="1756447" cy="461665"/>
          </a:xfrm>
          <a:prstGeom prst="rect">
            <a:avLst/>
          </a:prstGeom>
          <a:solidFill>
            <a:schemeClr val="bg1"/>
          </a:solidFill>
          <a:ln>
            <a:solidFill>
              <a:srgbClr val="000000"/>
            </a:solidFill>
          </a:ln>
        </p:spPr>
        <p:txBody>
          <a:bodyPr wrap="square" rtlCol="0">
            <a:spAutoFit/>
          </a:bodyPr>
          <a:lstStyle/>
          <a:p>
            <a:r>
              <a:rPr lang="en-US" sz="1200" b="1" dirty="0" smtClean="0"/>
              <a:t>Large Scale Models and Non-Sequential IOC’s </a:t>
            </a:r>
            <a:endParaRPr lang="en-US" sz="1200" b="1" dirty="0"/>
          </a:p>
        </p:txBody>
      </p:sp>
      <p:pic>
        <p:nvPicPr>
          <p:cNvPr id="460" name="Picture 459"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913971" y="5380764"/>
            <a:ext cx="283810" cy="347521"/>
          </a:xfrm>
          <a:prstGeom prst="rect">
            <a:avLst/>
          </a:prstGeom>
          <a:effectLst/>
        </p:spPr>
      </p:pic>
      <p:sp>
        <p:nvSpPr>
          <p:cNvPr id="466" name="Left-Right Arrow 465"/>
          <p:cNvSpPr/>
          <p:nvPr/>
        </p:nvSpPr>
        <p:spPr>
          <a:xfrm rot="5400000">
            <a:off x="2158014" y="4143866"/>
            <a:ext cx="917822" cy="187782"/>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a:solidFill>
                <a:srgbClr val="FFFFFF"/>
              </a:solidFill>
              <a:latin typeface="Myriad Pro" charset="0"/>
              <a:ea typeface="+mn-ea"/>
              <a:cs typeface="+mn-cs"/>
            </a:endParaRPr>
          </a:p>
        </p:txBody>
      </p:sp>
      <p:sp>
        <p:nvSpPr>
          <p:cNvPr id="52" name="Rounded Rectangle 14"/>
          <p:cNvSpPr/>
          <p:nvPr/>
        </p:nvSpPr>
        <p:spPr>
          <a:xfrm>
            <a:off x="7812800" y="4022717"/>
            <a:ext cx="671685" cy="386306"/>
          </a:xfrm>
          <a:prstGeom prst="rect">
            <a:avLst/>
          </a:prstGeom>
          <a:noFill/>
          <a:ln>
            <a:noFill/>
          </a:ln>
          <a:effectLst/>
        </p:spPr>
        <p:txBody>
          <a:bodyPr spcFirstLastPara="0" vert="horz" wrap="square" lIns="75007" tIns="75007" rIns="75007" bIns="75007" numCol="1" spcCol="893" anchor="ctr" anchorCtr="0">
            <a:noAutofit/>
          </a:bodyPr>
          <a:lstStyle/>
          <a:p>
            <a:pPr algn="ctr" defTabSz="875078">
              <a:lnSpc>
                <a:spcPct val="90000"/>
              </a:lnSpc>
              <a:spcBef>
                <a:spcPct val="0"/>
              </a:spcBef>
              <a:defRPr/>
            </a:pPr>
            <a:endParaRPr lang="en-US" sz="800" b="1" kern="0" dirty="0">
              <a:solidFill>
                <a:sysClr val="windowText" lastClr="000000">
                  <a:hueOff val="0"/>
                  <a:satOff val="0"/>
                  <a:lumOff val="0"/>
                  <a:alphaOff val="0"/>
                </a:sysClr>
              </a:solidFill>
              <a:latin typeface="Calibri"/>
              <a:cs typeface="Calibri"/>
            </a:endParaRPr>
          </a:p>
        </p:txBody>
      </p:sp>
      <p:sp>
        <p:nvSpPr>
          <p:cNvPr id="53" name="Rectangle 52"/>
          <p:cNvSpPr/>
          <p:nvPr/>
        </p:nvSpPr>
        <p:spPr>
          <a:xfrm flipH="1">
            <a:off x="7653774" y="1825771"/>
            <a:ext cx="1234662" cy="240816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4" name="Picture 53" descr="www-blue.png"/>
          <p:cNvPicPr>
            <a:picLocks noChangeAspect="1"/>
          </p:cNvPicPr>
          <p:nvPr/>
        </p:nvPicPr>
        <p:blipFill rotWithShape="1">
          <a:blip r:embed="rId17">
            <a:extLst>
              <a:ext uri="{28A0092B-C50C-407E-A947-70E740481C1C}">
                <a14:useLocalDpi xmlns:a14="http://schemas.microsoft.com/office/drawing/2010/main" val="0"/>
              </a:ext>
            </a:extLst>
          </a:blip>
          <a:srcRect l="40416" t="40950" r="40416" b="44726"/>
          <a:stretch/>
        </p:blipFill>
        <p:spPr>
          <a:xfrm>
            <a:off x="7882111" y="1825772"/>
            <a:ext cx="786178" cy="760278"/>
          </a:xfrm>
          <a:prstGeom prst="rect">
            <a:avLst/>
          </a:prstGeom>
        </p:spPr>
      </p:pic>
      <p:pic>
        <p:nvPicPr>
          <p:cNvPr id="55" name="Picture 54" descr="network-globe-orange-4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4621" y="3445555"/>
            <a:ext cx="649734" cy="649734"/>
          </a:xfrm>
          <a:prstGeom prst="rect">
            <a:avLst/>
          </a:prstGeom>
        </p:spPr>
      </p:pic>
      <p:sp>
        <p:nvSpPr>
          <p:cNvPr id="57" name="TextBox 56"/>
          <p:cNvSpPr txBox="1"/>
          <p:nvPr/>
        </p:nvSpPr>
        <p:spPr>
          <a:xfrm>
            <a:off x="7812800" y="2674698"/>
            <a:ext cx="1012742" cy="646331"/>
          </a:xfrm>
          <a:prstGeom prst="rect">
            <a:avLst/>
          </a:prstGeom>
          <a:solidFill>
            <a:schemeClr val="bg1"/>
          </a:solidFill>
          <a:ln>
            <a:solidFill>
              <a:srgbClr val="000000"/>
            </a:solidFill>
          </a:ln>
        </p:spPr>
        <p:txBody>
          <a:bodyPr wrap="square" rtlCol="0">
            <a:spAutoFit/>
          </a:bodyPr>
          <a:lstStyle/>
          <a:p>
            <a:r>
              <a:rPr lang="en-US" sz="1200" b="1" dirty="0" smtClean="0"/>
              <a:t>Hybrid View (Batch + Real Time)</a:t>
            </a:r>
            <a:endParaRPr lang="en-US" sz="1200" b="1" dirty="0"/>
          </a:p>
        </p:txBody>
      </p:sp>
      <p:sp>
        <p:nvSpPr>
          <p:cNvPr id="63" name="Left-Right Arrow 62"/>
          <p:cNvSpPr/>
          <p:nvPr/>
        </p:nvSpPr>
        <p:spPr>
          <a:xfrm rot="5400000">
            <a:off x="7536146" y="4347362"/>
            <a:ext cx="691928" cy="187783"/>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a:solidFill>
                <a:srgbClr val="FFFFFF"/>
              </a:solidFill>
              <a:latin typeface="Myriad Pro" charset="0"/>
              <a:ea typeface="+mn-ea"/>
              <a:cs typeface="+mn-cs"/>
            </a:endParaRPr>
          </a:p>
        </p:txBody>
      </p:sp>
      <p:cxnSp>
        <p:nvCxnSpPr>
          <p:cNvPr id="7" name="Elbow Connector 6"/>
          <p:cNvCxnSpPr>
            <a:stCxn id="53" idx="0"/>
            <a:endCxn id="439" idx="0"/>
          </p:cNvCxnSpPr>
          <p:nvPr/>
        </p:nvCxnSpPr>
        <p:spPr>
          <a:xfrm rot="16200000" flipV="1">
            <a:off x="4472015" y="-1973319"/>
            <a:ext cx="539046" cy="7059134"/>
          </a:xfrm>
          <a:prstGeom prst="bentConnector3">
            <a:avLst>
              <a:gd name="adj1" fmla="val 21780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97240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sz="quarter" idx="14"/>
          </p:nvPr>
        </p:nvSpPr>
        <p:spPr/>
        <p:txBody>
          <a:bodyPr/>
          <a:lstStyle/>
          <a:p>
            <a:r>
              <a:rPr lang="en-US" dirty="0" smtClean="0"/>
              <a:t>Some of the tools used for lateral movement include:</a:t>
            </a:r>
          </a:p>
          <a:p>
            <a:pPr marL="0" indent="0">
              <a:buNone/>
            </a:pPr>
            <a:r>
              <a:rPr lang="en-US" dirty="0"/>
              <a:t>	</a:t>
            </a:r>
            <a:r>
              <a:rPr lang="en-US" dirty="0" smtClean="0"/>
              <a:t>- </a:t>
            </a:r>
            <a:r>
              <a:rPr lang="en-US" dirty="0" err="1"/>
              <a:t>K</a:t>
            </a:r>
            <a:r>
              <a:rPr lang="en-US" dirty="0" err="1" smtClean="0"/>
              <a:t>eyloggers</a:t>
            </a:r>
            <a:r>
              <a:rPr lang="en-US" dirty="0" smtClean="0"/>
              <a:t>, ARP spoofing, </a:t>
            </a:r>
            <a:r>
              <a:rPr lang="en-US" dirty="0" err="1" smtClean="0"/>
              <a:t>PwDump</a:t>
            </a:r>
            <a:r>
              <a:rPr lang="en-US" dirty="0" smtClean="0"/>
              <a:t>, </a:t>
            </a:r>
            <a:r>
              <a:rPr lang="en-US" dirty="0" err="1" smtClean="0"/>
              <a:t>Mimikatz</a:t>
            </a:r>
            <a:endParaRPr lang="en-US" dirty="0" smtClean="0"/>
          </a:p>
          <a:p>
            <a:pPr marL="0" indent="0">
              <a:buNone/>
            </a:pPr>
            <a:r>
              <a:rPr lang="en-US" dirty="0"/>
              <a:t>	</a:t>
            </a:r>
            <a:r>
              <a:rPr lang="en-US" dirty="0" smtClean="0"/>
              <a:t>-  </a:t>
            </a:r>
            <a:r>
              <a:rPr lang="en-US" dirty="0" err="1" smtClean="0"/>
              <a:t>PsExec</a:t>
            </a:r>
            <a:r>
              <a:rPr lang="en-US" dirty="0" smtClean="0"/>
              <a:t>, WMI, PowerShell, </a:t>
            </a:r>
            <a:r>
              <a:rPr lang="en-US" dirty="0" err="1" smtClean="0"/>
              <a:t>Metasploit</a:t>
            </a:r>
            <a:r>
              <a:rPr lang="en-US" dirty="0" smtClean="0"/>
              <a:t>,</a:t>
            </a:r>
            <a:r>
              <a:rPr lang="en-US" altLang="ko-KR" b="1" dirty="0" smtClean="0">
                <a:solidFill>
                  <a:srgbClr val="154B8B"/>
                </a:solidFill>
              </a:rPr>
              <a:t> </a:t>
            </a:r>
            <a:r>
              <a:rPr lang="en-US" altLang="ko-KR" dirty="0" err="1" smtClean="0">
                <a:solidFill>
                  <a:srgbClr val="000000"/>
                </a:solidFill>
                <a:latin typeface="Arial"/>
                <a:cs typeface="Arial"/>
              </a:rPr>
              <a:t>sc</a:t>
            </a:r>
            <a:r>
              <a:rPr lang="en-US" altLang="ko-KR" dirty="0" smtClean="0">
                <a:solidFill>
                  <a:srgbClr val="000000"/>
                </a:solidFill>
                <a:latin typeface="Arial"/>
                <a:cs typeface="Arial"/>
              </a:rPr>
              <a:t>,    at, </a:t>
            </a:r>
            <a:r>
              <a:rPr lang="en-US" altLang="ko-KR" dirty="0" err="1" smtClean="0">
                <a:solidFill>
                  <a:srgbClr val="000000"/>
                </a:solidFill>
                <a:latin typeface="Arial"/>
                <a:cs typeface="Arial"/>
              </a:rPr>
              <a:t>wmic</a:t>
            </a:r>
            <a:r>
              <a:rPr lang="en-US" altLang="ko-KR" dirty="0" smtClean="0">
                <a:solidFill>
                  <a:srgbClr val="000000"/>
                </a:solidFill>
                <a:latin typeface="Arial"/>
                <a:cs typeface="Arial"/>
              </a:rPr>
              <a:t>, </a:t>
            </a:r>
            <a:r>
              <a:rPr lang="en-US" altLang="ko-KR" dirty="0" err="1" smtClean="0">
                <a:solidFill>
                  <a:srgbClr val="000000"/>
                </a:solidFill>
                <a:latin typeface="Arial"/>
                <a:cs typeface="Arial"/>
              </a:rPr>
              <a:t>reg</a:t>
            </a:r>
            <a:r>
              <a:rPr lang="en-US" altLang="ko-KR" dirty="0" smtClean="0">
                <a:solidFill>
                  <a:srgbClr val="000000"/>
                </a:solidFill>
                <a:latin typeface="Arial"/>
                <a:cs typeface="Arial"/>
              </a:rPr>
              <a:t>, </a:t>
            </a:r>
            <a:r>
              <a:rPr lang="en-US" altLang="ko-KR" dirty="0" err="1" smtClean="0">
                <a:solidFill>
                  <a:srgbClr val="000000"/>
                </a:solidFill>
                <a:latin typeface="Arial"/>
                <a:cs typeface="Arial"/>
              </a:rPr>
              <a:t>winrs</a:t>
            </a:r>
            <a:endParaRPr lang="en-US" dirty="0" smtClean="0"/>
          </a:p>
          <a:p>
            <a:pPr marL="0" indent="0">
              <a:buNone/>
            </a:pPr>
            <a:r>
              <a:rPr lang="en-US" dirty="0"/>
              <a:t>	</a:t>
            </a:r>
            <a:r>
              <a:rPr lang="en-US" dirty="0" smtClean="0"/>
              <a:t>- RDP, SSH, VNC</a:t>
            </a:r>
          </a:p>
          <a:p>
            <a:pPr marL="0" indent="0">
              <a:buNone/>
            </a:pPr>
            <a:r>
              <a:rPr lang="en-US" dirty="0"/>
              <a:t>	</a:t>
            </a:r>
            <a:r>
              <a:rPr lang="en-US" dirty="0" smtClean="0"/>
              <a:t>- Exploits (PTH/PTT), </a:t>
            </a:r>
            <a:r>
              <a:rPr lang="en-US" dirty="0" err="1" smtClean="0"/>
              <a:t>BruteForce</a:t>
            </a:r>
            <a:r>
              <a:rPr lang="en-US" dirty="0" smtClean="0"/>
              <a:t> tools</a:t>
            </a:r>
          </a:p>
        </p:txBody>
      </p:sp>
    </p:spTree>
    <p:extLst>
      <p:ext uri="{BB962C8B-B14F-4D97-AF65-F5344CB8AC3E}">
        <p14:creationId xmlns:p14="http://schemas.microsoft.com/office/powerpoint/2010/main" val="419199648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ight Arrow 57"/>
          <p:cNvSpPr/>
          <p:nvPr/>
        </p:nvSpPr>
        <p:spPr>
          <a:xfrm>
            <a:off x="6553200" y="3330677"/>
            <a:ext cx="1235018" cy="330361"/>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59" name="Right Arrow 58"/>
          <p:cNvSpPr/>
          <p:nvPr/>
        </p:nvSpPr>
        <p:spPr>
          <a:xfrm>
            <a:off x="7064023" y="2626477"/>
            <a:ext cx="724195" cy="337787"/>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60" name="Right Arrow 59"/>
          <p:cNvSpPr/>
          <p:nvPr/>
        </p:nvSpPr>
        <p:spPr>
          <a:xfrm>
            <a:off x="6785727" y="2965609"/>
            <a:ext cx="1002491" cy="365068"/>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439" name="Rectangle 438"/>
          <p:cNvSpPr/>
          <p:nvPr/>
        </p:nvSpPr>
        <p:spPr>
          <a:xfrm>
            <a:off x="163448" y="1286725"/>
            <a:ext cx="2097046" cy="277038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0" name="Rectangle 439"/>
          <p:cNvSpPr/>
          <p:nvPr/>
        </p:nvSpPr>
        <p:spPr>
          <a:xfrm>
            <a:off x="2491501" y="1657698"/>
            <a:ext cx="4808238" cy="2399409"/>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3" name="Rectangle 432"/>
          <p:cNvSpPr/>
          <p:nvPr/>
        </p:nvSpPr>
        <p:spPr>
          <a:xfrm>
            <a:off x="984329" y="4696668"/>
            <a:ext cx="7201215" cy="2024807"/>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lide Number Placeholder 2"/>
          <p:cNvSpPr>
            <a:spLocks noGrp="1"/>
          </p:cNvSpPr>
          <p:nvPr>
            <p:ph type="sldNum" sz="quarter" idx="10"/>
          </p:nvPr>
        </p:nvSpPr>
        <p:spPr/>
        <p:txBody>
          <a:bodyPr/>
          <a:lstStyle/>
          <a:p>
            <a:pPr lvl="0"/>
            <a:fld id="{86CB4B4D-7CA3-9044-876B-883B54F8677D}" type="slidenum">
              <a:rPr lang="en-US" smtClean="0"/>
              <a:t>80</a:t>
            </a:fld>
            <a:endParaRPr lang="en-US" dirty="0"/>
          </a:p>
        </p:txBody>
      </p:sp>
      <p:pic>
        <p:nvPicPr>
          <p:cNvPr id="258" name="Picture 257"/>
          <p:cNvPicPr>
            <a:picLocks noChangeAspect="1"/>
          </p:cNvPicPr>
          <p:nvPr/>
        </p:nvPicPr>
        <p:blipFill>
          <a:blip r:embed="rId3" cstate="print"/>
          <a:stretch>
            <a:fillRect/>
          </a:stretch>
        </p:blipFill>
        <p:spPr>
          <a:xfrm>
            <a:off x="1333924" y="6108318"/>
            <a:ext cx="1292136" cy="315391"/>
          </a:xfrm>
          <a:prstGeom prst="rect">
            <a:avLst/>
          </a:prstGeom>
        </p:spPr>
      </p:pic>
      <p:sp>
        <p:nvSpPr>
          <p:cNvPr id="267" name="Rectangle 2"/>
          <p:cNvSpPr/>
          <p:nvPr/>
        </p:nvSpPr>
        <p:spPr bwMode="auto">
          <a:xfrm rot="16200000" flipH="1">
            <a:off x="1462633" y="1265430"/>
            <a:ext cx="134639" cy="348874"/>
          </a:xfrm>
          <a:prstGeom prst="rect">
            <a:avLst/>
          </a:prstGeom>
          <a:solidFill>
            <a:sysClr val="window" lastClr="FFFFFF">
              <a:lumMod val="50000"/>
              <a:alpha val="54901"/>
            </a:sysClr>
          </a:solidFill>
          <a:ln w="9525" algn="ctr">
            <a:noFill/>
            <a:miter lim="800000"/>
            <a:headEnd/>
            <a:tailEnd/>
          </a:ln>
        </p:spPr>
        <p:txBody>
          <a:bodyPr rot="10800000" wrap="none" lIns="64291" tIns="32146" rIns="64291" bIns="32146" anchor="ctr"/>
          <a:lstStyle/>
          <a:p>
            <a:pPr defTabSz="642915">
              <a:defRPr/>
            </a:pPr>
            <a:endParaRPr lang="en-US" sz="1700" kern="0" dirty="0">
              <a:solidFill>
                <a:sysClr val="windowText" lastClr="000000"/>
              </a:solidFill>
              <a:latin typeface="Calibri"/>
              <a:cs typeface="Calibri"/>
            </a:endParaRPr>
          </a:p>
        </p:txBody>
      </p:sp>
      <p:sp>
        <p:nvSpPr>
          <p:cNvPr id="346" name="Rounded Rectangle 345"/>
          <p:cNvSpPr/>
          <p:nvPr/>
        </p:nvSpPr>
        <p:spPr>
          <a:xfrm>
            <a:off x="1127331" y="4850128"/>
            <a:ext cx="3423333" cy="1677320"/>
          </a:xfrm>
          <a:prstGeom prst="roundRect">
            <a:avLst>
              <a:gd name="adj" fmla="val 5690"/>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sp>
      <p:pic>
        <p:nvPicPr>
          <p:cNvPr id="6" name="Picture 5"/>
          <p:cNvPicPr>
            <a:picLocks noChangeAspect="1"/>
          </p:cNvPicPr>
          <p:nvPr/>
        </p:nvPicPr>
        <p:blipFill>
          <a:blip r:embed="rId4"/>
          <a:stretch>
            <a:fillRect/>
          </a:stretch>
        </p:blipFill>
        <p:spPr>
          <a:xfrm>
            <a:off x="2024613" y="5019332"/>
            <a:ext cx="1131498" cy="507386"/>
          </a:xfrm>
          <a:prstGeom prst="rect">
            <a:avLst/>
          </a:prstGeom>
        </p:spPr>
      </p:pic>
      <p:sp>
        <p:nvSpPr>
          <p:cNvPr id="284" name="Rounded Rectangle 283"/>
          <p:cNvSpPr/>
          <p:nvPr/>
        </p:nvSpPr>
        <p:spPr bwMode="gray">
          <a:xfrm>
            <a:off x="340508" y="1394467"/>
            <a:ext cx="1648142" cy="591692"/>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91436" tIns="45718" rIns="91436" bIns="45718" anchor="ctr"/>
          <a:lstStyle/>
          <a:p>
            <a:pPr algn="ctr">
              <a:defRPr/>
            </a:pPr>
            <a:endParaRPr lang="en-US" dirty="0"/>
          </a:p>
        </p:txBody>
      </p:sp>
      <p:pic>
        <p:nvPicPr>
          <p:cNvPr id="3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8" y="1470801"/>
            <a:ext cx="1497031" cy="4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3" name="Picture 362"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564245" y="5352957"/>
            <a:ext cx="283810" cy="347521"/>
          </a:xfrm>
          <a:prstGeom prst="rect">
            <a:avLst/>
          </a:prstGeom>
          <a:effectLst/>
        </p:spPr>
      </p:pic>
      <p:pic>
        <p:nvPicPr>
          <p:cNvPr id="412" name="Picture 411" descr="data-model-lightblu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025" y="6056600"/>
            <a:ext cx="426046" cy="490086"/>
          </a:xfrm>
          <a:prstGeom prst="rect">
            <a:avLst/>
          </a:prstGeom>
        </p:spPr>
      </p:pic>
      <p:pic>
        <p:nvPicPr>
          <p:cNvPr id="414" name="Picture 413"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2488" y="5728285"/>
            <a:ext cx="573358" cy="573358"/>
          </a:xfrm>
          <a:prstGeom prst="rect">
            <a:avLst/>
          </a:prstGeom>
        </p:spPr>
      </p:pic>
      <p:pic>
        <p:nvPicPr>
          <p:cNvPr id="415" name="Picture 414"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9392" y="5850351"/>
            <a:ext cx="573358" cy="573358"/>
          </a:xfrm>
          <a:prstGeom prst="rect">
            <a:avLst/>
          </a:prstGeom>
        </p:spPr>
      </p:pic>
      <p:pic>
        <p:nvPicPr>
          <p:cNvPr id="416" name="Picture 415"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7320" y="5154927"/>
            <a:ext cx="573358" cy="573358"/>
          </a:xfrm>
          <a:prstGeom prst="rect">
            <a:avLst/>
          </a:prstGeom>
        </p:spPr>
      </p:pic>
      <p:sp>
        <p:nvSpPr>
          <p:cNvPr id="417" name="Can 416"/>
          <p:cNvSpPr/>
          <p:nvPr/>
        </p:nvSpPr>
        <p:spPr>
          <a:xfrm>
            <a:off x="376471" y="2152213"/>
            <a:ext cx="472259"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DHCP</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8" name="Can 417"/>
          <p:cNvSpPr/>
          <p:nvPr/>
        </p:nvSpPr>
        <p:spPr>
          <a:xfrm>
            <a:off x="221154" y="2619748"/>
            <a:ext cx="631993" cy="391471"/>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IMS/IPAM</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19" name="Can 418"/>
          <p:cNvSpPr/>
          <p:nvPr/>
        </p:nvSpPr>
        <p:spPr>
          <a:xfrm>
            <a:off x="446156" y="3127237"/>
            <a:ext cx="308308" cy="360515"/>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FW</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0" name="Can 419"/>
          <p:cNvSpPr/>
          <p:nvPr/>
        </p:nvSpPr>
        <p:spPr>
          <a:xfrm>
            <a:off x="805520" y="3387375"/>
            <a:ext cx="387981"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Proxy</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1" name="Can 420"/>
          <p:cNvSpPr/>
          <p:nvPr/>
        </p:nvSpPr>
        <p:spPr>
          <a:xfrm>
            <a:off x="337552" y="3517596"/>
            <a:ext cx="422229" cy="391471"/>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VPN</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sp>
        <p:nvSpPr>
          <p:cNvPr id="422" name="Can 421"/>
          <p:cNvSpPr/>
          <p:nvPr/>
        </p:nvSpPr>
        <p:spPr>
          <a:xfrm>
            <a:off x="805520" y="3004472"/>
            <a:ext cx="321812" cy="365278"/>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000" dirty="0" smtClean="0">
                <a:solidFill>
                  <a:srgbClr val="000000"/>
                </a:solidFill>
                <a:latin typeface="+mj-lt"/>
                <a:ea typeface="+mj-ea"/>
                <a:cs typeface="+mj-cs"/>
              </a:rPr>
              <a:t>AD</a:t>
            </a:r>
            <a:endParaRPr kumimoji="0" lang="en-US" sz="1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423" name="Straight Arrow Connector 422"/>
          <p:cNvCxnSpPr/>
          <p:nvPr/>
        </p:nvCxnSpPr>
        <p:spPr>
          <a:xfrm>
            <a:off x="984329" y="2362229"/>
            <a:ext cx="720061" cy="181455"/>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977070" y="2673456"/>
            <a:ext cx="727320" cy="0"/>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a:off x="1237393" y="3185609"/>
            <a:ext cx="912015" cy="9988"/>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7" name="Straight Arrow Connector 426"/>
          <p:cNvCxnSpPr/>
          <p:nvPr/>
        </p:nvCxnSpPr>
        <p:spPr>
          <a:xfrm>
            <a:off x="1298851" y="3389661"/>
            <a:ext cx="850557"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8" name="Straight Arrow Connector 427"/>
          <p:cNvCxnSpPr/>
          <p:nvPr/>
        </p:nvCxnSpPr>
        <p:spPr>
          <a:xfrm flipV="1">
            <a:off x="1327158" y="3601519"/>
            <a:ext cx="758913" cy="2286"/>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432" name="Rectangle 431"/>
          <p:cNvSpPr/>
          <p:nvPr/>
        </p:nvSpPr>
        <p:spPr>
          <a:xfrm>
            <a:off x="1835846" y="2073217"/>
            <a:ext cx="3283996" cy="753777"/>
          </a:xfrm>
          <a:prstGeom prst="rect">
            <a:avLst/>
          </a:prstGeo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atinLnBrk="1" hangingPunct="0"/>
            <a:r>
              <a:rPr lang="en-US" dirty="0" smtClean="0">
                <a:solidFill>
                  <a:srgbClr val="000000"/>
                </a:solidFill>
                <a:sym typeface="Avenir Roman"/>
              </a:rPr>
              <a:t>Real Time Identity Resolution</a:t>
            </a:r>
            <a:endParaRPr lang="en-US" dirty="0">
              <a:solidFill>
                <a:srgbClr val="000000"/>
              </a:solidFill>
              <a:sym typeface="Avenir Roman"/>
            </a:endParaRPr>
          </a:p>
        </p:txBody>
      </p:sp>
      <p:pic>
        <p:nvPicPr>
          <p:cNvPr id="18" name="Picture 17"/>
          <p:cNvPicPr>
            <a:picLocks noChangeAspect="1"/>
          </p:cNvPicPr>
          <p:nvPr/>
        </p:nvPicPr>
        <p:blipFill>
          <a:blip r:embed="rId9"/>
          <a:stretch>
            <a:fillRect/>
          </a:stretch>
        </p:blipFill>
        <p:spPr>
          <a:xfrm>
            <a:off x="6396732" y="4788940"/>
            <a:ext cx="1485379" cy="508880"/>
          </a:xfrm>
          <a:prstGeom prst="rect">
            <a:avLst/>
          </a:prstGeom>
        </p:spPr>
      </p:pic>
      <p:pic>
        <p:nvPicPr>
          <p:cNvPr id="19" name="Picture 18"/>
          <p:cNvPicPr>
            <a:picLocks noChangeAspect="1"/>
          </p:cNvPicPr>
          <p:nvPr/>
        </p:nvPicPr>
        <p:blipFill>
          <a:blip r:embed="rId10"/>
          <a:stretch>
            <a:fillRect/>
          </a:stretch>
        </p:blipFill>
        <p:spPr>
          <a:xfrm flipH="1">
            <a:off x="6261887" y="5451059"/>
            <a:ext cx="1631981" cy="1071610"/>
          </a:xfrm>
          <a:prstGeom prst="rect">
            <a:avLst/>
          </a:prstGeom>
        </p:spPr>
      </p:pic>
      <p:pic>
        <p:nvPicPr>
          <p:cNvPr id="20" name="Picture 19" descr="Screen Shot 2016-01-10 at 9.54.44 PM.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8865" y="5808349"/>
            <a:ext cx="1045380" cy="599938"/>
          </a:xfrm>
          <a:prstGeom prst="rect">
            <a:avLst/>
          </a:prstGeom>
        </p:spPr>
      </p:pic>
      <p:pic>
        <p:nvPicPr>
          <p:cNvPr id="21" name="Picture 20"/>
          <p:cNvPicPr>
            <a:picLocks noChangeAspect="1"/>
          </p:cNvPicPr>
          <p:nvPr/>
        </p:nvPicPr>
        <p:blipFill>
          <a:blip r:embed="rId12"/>
          <a:stretch>
            <a:fillRect/>
          </a:stretch>
        </p:blipFill>
        <p:spPr>
          <a:xfrm>
            <a:off x="3564245" y="5954079"/>
            <a:ext cx="650698" cy="366371"/>
          </a:xfrm>
          <a:prstGeom prst="rect">
            <a:avLst/>
          </a:prstGeom>
        </p:spPr>
      </p:pic>
      <p:sp>
        <p:nvSpPr>
          <p:cNvPr id="435" name="Rectangle 434"/>
          <p:cNvSpPr/>
          <p:nvPr/>
        </p:nvSpPr>
        <p:spPr>
          <a:xfrm>
            <a:off x="2176851" y="3128053"/>
            <a:ext cx="991255" cy="523216"/>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400" dirty="0" smtClean="0">
                <a:solidFill>
                  <a:srgbClr val="000000"/>
                </a:solidFill>
                <a:latin typeface="+mj-lt"/>
                <a:ea typeface="+mj-ea"/>
                <a:cs typeface="+mj-cs"/>
                <a:sym typeface="Avenir Roman"/>
              </a:rPr>
              <a:t>Distributed ETL</a:t>
            </a:r>
            <a:endParaRPr kumimoji="0" lang="en-US" sz="1400" b="0" i="0" u="none" strike="noStrike" cap="none" spc="0" normalizeH="0" baseline="0" dirty="0">
              <a:ln>
                <a:noFill/>
              </a:ln>
              <a:solidFill>
                <a:srgbClr val="000000"/>
              </a:solidFill>
              <a:effectLst/>
              <a:uFillTx/>
              <a:latin typeface="+mj-lt"/>
              <a:ea typeface="+mj-ea"/>
              <a:cs typeface="+mj-cs"/>
              <a:sym typeface="Avenir Roman"/>
            </a:endParaRPr>
          </a:p>
        </p:txBody>
      </p:sp>
      <p:sp>
        <p:nvSpPr>
          <p:cNvPr id="436" name="TextBox 435"/>
          <p:cNvSpPr txBox="1"/>
          <p:nvPr/>
        </p:nvSpPr>
        <p:spPr>
          <a:xfrm>
            <a:off x="3206685" y="2922374"/>
            <a:ext cx="1008258" cy="738664"/>
          </a:xfrm>
          <a:prstGeom prst="rect">
            <a:avLst/>
          </a:prstGeom>
          <a:noFill/>
          <a:ln>
            <a:solidFill>
              <a:schemeClr val="tx1"/>
            </a:solidFill>
          </a:ln>
        </p:spPr>
        <p:txBody>
          <a:bodyPr wrap="square" rtlCol="0">
            <a:spAutoFit/>
          </a:bodyPr>
          <a:lstStyle/>
          <a:p>
            <a:r>
              <a:rPr lang="en-US" sz="700" dirty="0" smtClean="0"/>
              <a:t>Username = select </a:t>
            </a:r>
            <a:r>
              <a:rPr lang="en-US" sz="700" dirty="0" err="1" smtClean="0"/>
              <a:t>coallesce</a:t>
            </a:r>
            <a:r>
              <a:rPr lang="en-US" sz="700" dirty="0" smtClean="0"/>
              <a:t>(</a:t>
            </a:r>
            <a:r>
              <a:rPr lang="en-US" sz="700" dirty="0" err="1" smtClean="0"/>
              <a:t>user_name</a:t>
            </a:r>
            <a:r>
              <a:rPr lang="en-US" sz="700" dirty="0" smtClean="0"/>
              <a:t>, hostname, IP) from </a:t>
            </a:r>
            <a:r>
              <a:rPr lang="en-US" sz="700" dirty="0" err="1" smtClean="0"/>
              <a:t>Active_ID_Table</a:t>
            </a:r>
            <a:r>
              <a:rPr lang="en-US" sz="700" dirty="0" smtClean="0"/>
              <a:t> where IP = ‘10.10.100.23)</a:t>
            </a:r>
          </a:p>
        </p:txBody>
      </p:sp>
      <p:cxnSp>
        <p:nvCxnSpPr>
          <p:cNvPr id="437" name="Straight Arrow Connector 436"/>
          <p:cNvCxnSpPr>
            <a:endCxn id="435" idx="0"/>
          </p:cNvCxnSpPr>
          <p:nvPr/>
        </p:nvCxnSpPr>
        <p:spPr>
          <a:xfrm>
            <a:off x="2672479" y="2826994"/>
            <a:ext cx="0" cy="301059"/>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aphicFrame>
        <p:nvGraphicFramePr>
          <p:cNvPr id="438" name="Table 437"/>
          <p:cNvGraphicFramePr>
            <a:graphicFrameLocks noGrp="1"/>
          </p:cNvGraphicFramePr>
          <p:nvPr>
            <p:extLst>
              <p:ext uri="{D42A27DB-BD31-4B8C-83A1-F6EECF244321}">
                <p14:modId xmlns:p14="http://schemas.microsoft.com/office/powerpoint/2010/main" val="669454855"/>
              </p:ext>
            </p:extLst>
          </p:nvPr>
        </p:nvGraphicFramePr>
        <p:xfrm>
          <a:off x="2024613" y="2409988"/>
          <a:ext cx="2978640" cy="352124"/>
        </p:xfrm>
        <a:graphic>
          <a:graphicData uri="http://schemas.openxmlformats.org/drawingml/2006/table">
            <a:tbl>
              <a:tblPr/>
              <a:tblGrid>
                <a:gridCol w="503990"/>
                <a:gridCol w="968362"/>
                <a:gridCol w="808790"/>
                <a:gridCol w="697498"/>
              </a:tblGrid>
              <a:tr h="0">
                <a:tc>
                  <a:txBody>
                    <a:bodyPr/>
                    <a:lstStyle/>
                    <a:p>
                      <a:pPr algn="l" fontAlgn="b"/>
                      <a:r>
                        <a:rPr lang="en-US" sz="700" b="0" i="0" u="none" strike="noStrike" dirty="0">
                          <a:solidFill>
                            <a:srgbClr val="FFFFFF"/>
                          </a:solidFill>
                          <a:effectLst/>
                          <a:latin typeface="Calibri"/>
                        </a:rPr>
                        <a:t>IP</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DHCP.MAC</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err="1">
                          <a:solidFill>
                            <a:srgbClr val="FFFFFF"/>
                          </a:solidFill>
                          <a:effectLst/>
                          <a:latin typeface="Calibri"/>
                        </a:rPr>
                        <a:t>DHCP_Lasteventtime</a:t>
                      </a:r>
                      <a:endParaRPr lang="en-US" sz="700" b="0" i="0" u="none" strike="noStrike" dirty="0">
                        <a:solidFill>
                          <a:srgbClr val="FFFFFF"/>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700" b="0" i="0" u="none" strike="noStrike" dirty="0">
                          <a:solidFill>
                            <a:srgbClr val="FFFFFF"/>
                          </a:solidFill>
                          <a:effectLst/>
                          <a:latin typeface="Calibri"/>
                        </a:rPr>
                        <a:t>AD_FQDN</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r>
              <a:tr h="113596">
                <a:tc>
                  <a:txBody>
                    <a:bodyPr/>
                    <a:lstStyle/>
                    <a:p>
                      <a:pPr algn="l" fontAlgn="b"/>
                      <a:r>
                        <a:rPr lang="en-US" sz="700" b="0" i="0" u="none" strike="noStrike" dirty="0">
                          <a:solidFill>
                            <a:srgbClr val="000000"/>
                          </a:solidFill>
                          <a:effectLst/>
                          <a:latin typeface="Calibri"/>
                        </a:rPr>
                        <a:t>10.100.1.23</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58:5c:35:c3:6e:a4</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a:solidFill>
                            <a:srgbClr val="000000"/>
                          </a:solidFill>
                          <a:effectLst/>
                          <a:latin typeface="Calibri"/>
                        </a:rPr>
                        <a:t>2014-03-11T14:00:00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700" b="0" i="0" u="none" strike="noStrike" dirty="0" err="1" smtClean="0">
                          <a:solidFill>
                            <a:srgbClr val="000000"/>
                          </a:solidFill>
                          <a:effectLst/>
                          <a:latin typeface="Calibri"/>
                        </a:rPr>
                        <a:t>joe.eng.acme.com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r>
              <a:tr h="62482">
                <a:tc>
                  <a:txBody>
                    <a:bodyPr/>
                    <a:lstStyle/>
                    <a:p>
                      <a:pPr algn="l" fontAlgn="b"/>
                      <a:r>
                        <a:rPr lang="en-US" sz="700" b="0" i="0" u="none" strike="noStrike">
                          <a:solidFill>
                            <a:srgbClr val="000000"/>
                          </a:solidFill>
                          <a:effectLst/>
                          <a:latin typeface="Calibri"/>
                        </a:rPr>
                        <a:t>10.13.11.221</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12:3a:74:b2:6a:22</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a:solidFill>
                            <a:srgbClr val="000000"/>
                          </a:solidFill>
                          <a:effectLst/>
                          <a:latin typeface="Calibri"/>
                        </a:rPr>
                        <a:t>2014-03-12T14:30:00</a:t>
                      </a: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700" b="0" i="0" u="none" strike="noStrike" dirty="0" err="1" smtClean="0">
                          <a:solidFill>
                            <a:srgbClr val="000000"/>
                          </a:solidFill>
                          <a:effectLst/>
                          <a:latin typeface="Calibri"/>
                        </a:rPr>
                        <a:t>ad.hr.acme.com</a:t>
                      </a:r>
                      <a:endParaRPr lang="en-US" sz="700" b="0" i="0" u="none" strike="noStrike" dirty="0">
                        <a:solidFill>
                          <a:srgbClr val="000000"/>
                        </a:solidFill>
                        <a:effectLst/>
                        <a:latin typeface="Calibri"/>
                      </a:endParaRPr>
                    </a:p>
                  </a:txBody>
                  <a:tcPr marL="10695" marR="10695" marT="10695"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r>
            </a:tbl>
          </a:graphicData>
        </a:graphic>
      </p:graphicFrame>
      <p:pic>
        <p:nvPicPr>
          <p:cNvPr id="161" name="Picture 160"/>
          <p:cNvPicPr>
            <a:picLocks noChangeAspect="1"/>
          </p:cNvPicPr>
          <p:nvPr/>
        </p:nvPicPr>
        <p:blipFill rotWithShape="1">
          <a:blip r:embed="rId13"/>
          <a:srcRect t="20075" r="2133" b="21827"/>
          <a:stretch/>
        </p:blipFill>
        <p:spPr>
          <a:xfrm>
            <a:off x="4588548" y="5297820"/>
            <a:ext cx="1627524" cy="1318671"/>
          </a:xfrm>
          <a:prstGeom prst="rect">
            <a:avLst/>
          </a:prstGeom>
        </p:spPr>
      </p:pic>
      <p:pic>
        <p:nvPicPr>
          <p:cNvPr id="447" name="Picture 446" descr="process-analytics-lightorange-4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5206" y="1699352"/>
            <a:ext cx="489124" cy="681280"/>
          </a:xfrm>
          <a:prstGeom prst="rect">
            <a:avLst/>
          </a:prstGeom>
        </p:spPr>
      </p:pic>
      <p:pic>
        <p:nvPicPr>
          <p:cNvPr id="164" name="Picture 163"/>
          <p:cNvPicPr>
            <a:picLocks noChangeAspect="1"/>
          </p:cNvPicPr>
          <p:nvPr/>
        </p:nvPicPr>
        <p:blipFill>
          <a:blip r:embed="rId15"/>
          <a:stretch>
            <a:fillRect/>
          </a:stretch>
        </p:blipFill>
        <p:spPr>
          <a:xfrm>
            <a:off x="2518865" y="1746776"/>
            <a:ext cx="1275505" cy="326441"/>
          </a:xfrm>
          <a:prstGeom prst="rect">
            <a:avLst/>
          </a:prstGeom>
        </p:spPr>
      </p:pic>
      <p:pic>
        <p:nvPicPr>
          <p:cNvPr id="165" name="Picture 164"/>
          <p:cNvPicPr>
            <a:picLocks noChangeAspect="1"/>
          </p:cNvPicPr>
          <p:nvPr/>
        </p:nvPicPr>
        <p:blipFill>
          <a:blip r:embed="rId16"/>
          <a:stretch>
            <a:fillRect/>
          </a:stretch>
        </p:blipFill>
        <p:spPr>
          <a:xfrm>
            <a:off x="4320490" y="2964264"/>
            <a:ext cx="2076242" cy="909930"/>
          </a:xfrm>
          <a:prstGeom prst="rect">
            <a:avLst/>
          </a:prstGeom>
        </p:spPr>
      </p:pic>
      <p:sp>
        <p:nvSpPr>
          <p:cNvPr id="455" name="TextBox 454"/>
          <p:cNvSpPr txBox="1"/>
          <p:nvPr/>
        </p:nvSpPr>
        <p:spPr>
          <a:xfrm>
            <a:off x="5540628" y="2031878"/>
            <a:ext cx="1370209" cy="923330"/>
          </a:xfrm>
          <a:prstGeom prst="rect">
            <a:avLst/>
          </a:prstGeom>
          <a:noFill/>
          <a:ln>
            <a:solidFill>
              <a:srgbClr val="000000"/>
            </a:solidFill>
          </a:ln>
        </p:spPr>
        <p:txBody>
          <a:bodyPr wrap="square" rtlCol="0">
            <a:spAutoFit/>
          </a:bodyPr>
          <a:lstStyle/>
          <a:p>
            <a:r>
              <a:rPr lang="en-US" b="1" dirty="0" smtClean="0"/>
              <a:t>Sequential Models and IOC’s</a:t>
            </a:r>
            <a:endParaRPr lang="en-US" b="1" dirty="0"/>
          </a:p>
        </p:txBody>
      </p:sp>
      <p:sp>
        <p:nvSpPr>
          <p:cNvPr id="454" name="TextBox 453"/>
          <p:cNvSpPr txBox="1"/>
          <p:nvPr/>
        </p:nvSpPr>
        <p:spPr>
          <a:xfrm>
            <a:off x="1403757" y="3733941"/>
            <a:ext cx="775424" cy="646331"/>
          </a:xfrm>
          <a:prstGeom prst="rect">
            <a:avLst/>
          </a:prstGeom>
          <a:solidFill>
            <a:schemeClr val="bg1"/>
          </a:solidFill>
          <a:ln>
            <a:solidFill>
              <a:srgbClr val="000000"/>
            </a:solidFill>
          </a:ln>
        </p:spPr>
        <p:txBody>
          <a:bodyPr wrap="square" rtlCol="0">
            <a:spAutoFit/>
          </a:bodyPr>
          <a:lstStyle/>
          <a:p>
            <a:r>
              <a:rPr lang="en-US" b="1" dirty="0" smtClean="0"/>
              <a:t>Data Ingest</a:t>
            </a:r>
            <a:endParaRPr lang="en-US" b="1" dirty="0"/>
          </a:p>
        </p:txBody>
      </p:sp>
      <p:cxnSp>
        <p:nvCxnSpPr>
          <p:cNvPr id="457" name="Straight Arrow Connector 456"/>
          <p:cNvCxnSpPr/>
          <p:nvPr/>
        </p:nvCxnSpPr>
        <p:spPr>
          <a:xfrm flipV="1">
            <a:off x="1277320" y="2762112"/>
            <a:ext cx="427070" cy="249108"/>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sp>
        <p:nvSpPr>
          <p:cNvPr id="459" name="TextBox 458"/>
          <p:cNvSpPr txBox="1"/>
          <p:nvPr/>
        </p:nvSpPr>
        <p:spPr>
          <a:xfrm>
            <a:off x="3710324" y="4807189"/>
            <a:ext cx="1756447" cy="461665"/>
          </a:xfrm>
          <a:prstGeom prst="rect">
            <a:avLst/>
          </a:prstGeom>
          <a:solidFill>
            <a:schemeClr val="bg1"/>
          </a:solidFill>
          <a:ln>
            <a:solidFill>
              <a:srgbClr val="000000"/>
            </a:solidFill>
          </a:ln>
        </p:spPr>
        <p:txBody>
          <a:bodyPr wrap="square" rtlCol="0">
            <a:spAutoFit/>
          </a:bodyPr>
          <a:lstStyle/>
          <a:p>
            <a:r>
              <a:rPr lang="en-US" sz="1200" b="1" dirty="0" smtClean="0"/>
              <a:t>Large Scale Models and Non-Sequential IOC’s </a:t>
            </a:r>
            <a:endParaRPr lang="en-US" sz="1200" b="1" dirty="0"/>
          </a:p>
        </p:txBody>
      </p:sp>
      <p:pic>
        <p:nvPicPr>
          <p:cNvPr id="460" name="Picture 459"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913971" y="5380764"/>
            <a:ext cx="283810" cy="347521"/>
          </a:xfrm>
          <a:prstGeom prst="rect">
            <a:avLst/>
          </a:prstGeom>
          <a:effectLst/>
        </p:spPr>
      </p:pic>
      <p:sp>
        <p:nvSpPr>
          <p:cNvPr id="466" name="Left-Right Arrow 465"/>
          <p:cNvSpPr/>
          <p:nvPr/>
        </p:nvSpPr>
        <p:spPr>
          <a:xfrm rot="5400000">
            <a:off x="2158014" y="4143866"/>
            <a:ext cx="917822" cy="187782"/>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a:solidFill>
                <a:srgbClr val="FFFFFF"/>
              </a:solidFill>
              <a:latin typeface="Myriad Pro" charset="0"/>
              <a:ea typeface="+mn-ea"/>
              <a:cs typeface="+mn-cs"/>
            </a:endParaRPr>
          </a:p>
        </p:txBody>
      </p:sp>
      <p:sp>
        <p:nvSpPr>
          <p:cNvPr id="52" name="Rounded Rectangle 14"/>
          <p:cNvSpPr/>
          <p:nvPr/>
        </p:nvSpPr>
        <p:spPr>
          <a:xfrm>
            <a:off x="7812800" y="4022717"/>
            <a:ext cx="671685" cy="386306"/>
          </a:xfrm>
          <a:prstGeom prst="rect">
            <a:avLst/>
          </a:prstGeom>
          <a:noFill/>
          <a:ln>
            <a:noFill/>
          </a:ln>
          <a:effectLst/>
        </p:spPr>
        <p:txBody>
          <a:bodyPr spcFirstLastPara="0" vert="horz" wrap="square" lIns="75007" tIns="75007" rIns="75007" bIns="75007" numCol="1" spcCol="893" anchor="ctr" anchorCtr="0">
            <a:noAutofit/>
          </a:bodyPr>
          <a:lstStyle/>
          <a:p>
            <a:pPr algn="ctr" defTabSz="875078">
              <a:lnSpc>
                <a:spcPct val="90000"/>
              </a:lnSpc>
              <a:spcBef>
                <a:spcPct val="0"/>
              </a:spcBef>
              <a:defRPr/>
            </a:pPr>
            <a:endParaRPr lang="en-US" sz="800" b="1" kern="0" dirty="0">
              <a:solidFill>
                <a:sysClr val="windowText" lastClr="000000">
                  <a:hueOff val="0"/>
                  <a:satOff val="0"/>
                  <a:lumOff val="0"/>
                  <a:alphaOff val="0"/>
                </a:sysClr>
              </a:solidFill>
              <a:latin typeface="Calibri"/>
              <a:cs typeface="Calibri"/>
            </a:endParaRPr>
          </a:p>
        </p:txBody>
      </p:sp>
      <p:sp>
        <p:nvSpPr>
          <p:cNvPr id="62" name="TextBox 61"/>
          <p:cNvSpPr txBox="1"/>
          <p:nvPr/>
        </p:nvSpPr>
        <p:spPr>
          <a:xfrm>
            <a:off x="2372750" y="1014881"/>
            <a:ext cx="4987107" cy="2677656"/>
          </a:xfrm>
          <a:prstGeom prst="rect">
            <a:avLst/>
          </a:prstGeom>
          <a:solidFill>
            <a:schemeClr val="bg1"/>
          </a:solidFill>
          <a:ln>
            <a:solidFill>
              <a:srgbClr val="000000"/>
            </a:solidFill>
          </a:ln>
        </p:spPr>
        <p:txBody>
          <a:bodyPr wrap="square" rtlCol="0" anchor="t">
            <a:spAutoFit/>
          </a:bodyPr>
          <a:lstStyle/>
          <a:p>
            <a:r>
              <a:rPr lang="en-US" sz="2800" b="1" dirty="0" smtClean="0">
                <a:solidFill>
                  <a:srgbClr val="FF0000"/>
                </a:solidFill>
              </a:rPr>
              <a:t>Automated process to accelerate workflows like Splunk Query to retrieve PCAP for further analysis combined with automatic VT/heuristic correlations</a:t>
            </a:r>
            <a:endParaRPr lang="en-US" sz="2800" b="1" dirty="0">
              <a:solidFill>
                <a:srgbClr val="FF0000"/>
              </a:solidFill>
            </a:endParaRPr>
          </a:p>
        </p:txBody>
      </p:sp>
      <p:sp>
        <p:nvSpPr>
          <p:cNvPr id="53" name="Rectangle 52"/>
          <p:cNvSpPr/>
          <p:nvPr/>
        </p:nvSpPr>
        <p:spPr>
          <a:xfrm flipH="1">
            <a:off x="7653774" y="1825771"/>
            <a:ext cx="1234662" cy="2408163"/>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4" name="Picture 53" descr="www-blue.png"/>
          <p:cNvPicPr>
            <a:picLocks noChangeAspect="1"/>
          </p:cNvPicPr>
          <p:nvPr/>
        </p:nvPicPr>
        <p:blipFill rotWithShape="1">
          <a:blip r:embed="rId17">
            <a:extLst>
              <a:ext uri="{28A0092B-C50C-407E-A947-70E740481C1C}">
                <a14:useLocalDpi xmlns:a14="http://schemas.microsoft.com/office/drawing/2010/main" val="0"/>
              </a:ext>
            </a:extLst>
          </a:blip>
          <a:srcRect l="40416" t="40950" r="40416" b="44726"/>
          <a:stretch/>
        </p:blipFill>
        <p:spPr>
          <a:xfrm>
            <a:off x="7882111" y="1825772"/>
            <a:ext cx="786178" cy="760278"/>
          </a:xfrm>
          <a:prstGeom prst="rect">
            <a:avLst/>
          </a:prstGeom>
        </p:spPr>
      </p:pic>
      <p:pic>
        <p:nvPicPr>
          <p:cNvPr id="55" name="Picture 54" descr="network-globe-orange-4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4621" y="3445555"/>
            <a:ext cx="649734" cy="649734"/>
          </a:xfrm>
          <a:prstGeom prst="rect">
            <a:avLst/>
          </a:prstGeom>
        </p:spPr>
      </p:pic>
      <p:sp>
        <p:nvSpPr>
          <p:cNvPr id="57" name="TextBox 56"/>
          <p:cNvSpPr txBox="1"/>
          <p:nvPr/>
        </p:nvSpPr>
        <p:spPr>
          <a:xfrm>
            <a:off x="7812800" y="2674698"/>
            <a:ext cx="1012742" cy="646331"/>
          </a:xfrm>
          <a:prstGeom prst="rect">
            <a:avLst/>
          </a:prstGeom>
          <a:solidFill>
            <a:schemeClr val="bg1"/>
          </a:solidFill>
          <a:ln>
            <a:solidFill>
              <a:srgbClr val="000000"/>
            </a:solidFill>
          </a:ln>
        </p:spPr>
        <p:txBody>
          <a:bodyPr wrap="square" rtlCol="0">
            <a:spAutoFit/>
          </a:bodyPr>
          <a:lstStyle/>
          <a:p>
            <a:r>
              <a:rPr lang="en-US" sz="1200" b="1" dirty="0" smtClean="0"/>
              <a:t>Hybrid View (Batch + Real Time)</a:t>
            </a:r>
            <a:endParaRPr lang="en-US" sz="1200" b="1" dirty="0"/>
          </a:p>
        </p:txBody>
      </p:sp>
      <p:sp>
        <p:nvSpPr>
          <p:cNvPr id="63" name="Left-Right Arrow 62"/>
          <p:cNvSpPr/>
          <p:nvPr/>
        </p:nvSpPr>
        <p:spPr>
          <a:xfrm rot="5400000">
            <a:off x="7536146" y="4347362"/>
            <a:ext cx="691928" cy="187783"/>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fontAlgn="auto">
              <a:spcBef>
                <a:spcPts val="0"/>
              </a:spcBef>
              <a:spcAft>
                <a:spcPts val="0"/>
              </a:spcAft>
              <a:defRPr/>
            </a:pPr>
            <a:endParaRPr lang="en-US" sz="1300" kern="1200">
              <a:solidFill>
                <a:srgbClr val="FFFFFF"/>
              </a:solidFill>
              <a:latin typeface="Myriad Pro" charset="0"/>
              <a:ea typeface="+mn-ea"/>
              <a:cs typeface="+mn-cs"/>
            </a:endParaRPr>
          </a:p>
        </p:txBody>
      </p:sp>
      <p:cxnSp>
        <p:nvCxnSpPr>
          <p:cNvPr id="7" name="Elbow Connector 6"/>
          <p:cNvCxnSpPr>
            <a:stCxn id="53" idx="0"/>
            <a:endCxn id="439" idx="0"/>
          </p:cNvCxnSpPr>
          <p:nvPr/>
        </p:nvCxnSpPr>
        <p:spPr>
          <a:xfrm rot="16200000" flipV="1">
            <a:off x="4472015" y="-1973319"/>
            <a:ext cx="539046" cy="7059134"/>
          </a:xfrm>
          <a:prstGeom prst="bentConnector3">
            <a:avLst>
              <a:gd name="adj1" fmla="val 21780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20873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 Sequencing the Security DNA</a:t>
            </a:r>
            <a:endParaRPr lang="en-US" dirty="0"/>
          </a:p>
        </p:txBody>
      </p:sp>
      <p:sp>
        <p:nvSpPr>
          <p:cNvPr id="4" name="Content Placeholder 2"/>
          <p:cNvSpPr>
            <a:spLocks noGrp="1"/>
          </p:cNvSpPr>
          <p:nvPr>
            <p:ph sz="quarter" idx="14"/>
          </p:nvPr>
        </p:nvSpPr>
        <p:spPr>
          <a:xfrm>
            <a:off x="397708" y="1699568"/>
            <a:ext cx="8229600" cy="894347"/>
          </a:xfrm>
        </p:spPr>
        <p:txBody>
          <a:bodyPr>
            <a:normAutofit/>
          </a:bodyPr>
          <a:lstStyle/>
          <a:p>
            <a:r>
              <a:rPr lang="en-US" dirty="0" smtClean="0"/>
              <a:t>We parallelize across many nodes (JVMs) and use both real time and batch computations</a:t>
            </a:r>
            <a:endParaRPr lang="en-US" dirty="0"/>
          </a:p>
        </p:txBody>
      </p:sp>
      <p:pic>
        <p:nvPicPr>
          <p:cNvPr id="5" name="Picture 4"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5630011"/>
            <a:ext cx="1313698" cy="992304"/>
          </a:xfrm>
          <a:prstGeom prst="rect">
            <a:avLst/>
          </a:prstGeom>
        </p:spPr>
      </p:pic>
      <p:sp>
        <p:nvSpPr>
          <p:cNvPr id="9" name="Process 8"/>
          <p:cNvSpPr/>
          <p:nvPr/>
        </p:nvSpPr>
        <p:spPr>
          <a:xfrm>
            <a:off x="1651000" y="27262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rocess 9"/>
          <p:cNvSpPr/>
          <p:nvPr/>
        </p:nvSpPr>
        <p:spPr>
          <a:xfrm>
            <a:off x="1651000" y="40724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rocess 10"/>
          <p:cNvSpPr/>
          <p:nvPr/>
        </p:nvSpPr>
        <p:spPr>
          <a:xfrm>
            <a:off x="1651000" y="5418666"/>
            <a:ext cx="7281334" cy="1346200"/>
          </a:xfrm>
          <a:prstGeom prst="flowChartProcess">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4233011"/>
            <a:ext cx="1313698" cy="992304"/>
          </a:xfrm>
          <a:prstGeom prst="rect">
            <a:avLst/>
          </a:prstGeom>
        </p:spPr>
      </p:pic>
      <p:pic>
        <p:nvPicPr>
          <p:cNvPr id="13" name="Picture 12" descr="Screen Shot 2016-01-13 at 2.15.25 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4" y="2802144"/>
            <a:ext cx="1313698" cy="992304"/>
          </a:xfrm>
          <a:prstGeom prst="rect">
            <a:avLst/>
          </a:prstGeom>
        </p:spPr>
      </p:pic>
      <p:sp>
        <p:nvSpPr>
          <p:cNvPr id="14" name="Rectangle 13"/>
          <p:cNvSpPr/>
          <p:nvPr/>
        </p:nvSpPr>
        <p:spPr>
          <a:xfrm>
            <a:off x="1651000" y="27262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Rectangle 14"/>
          <p:cNvSpPr/>
          <p:nvPr/>
        </p:nvSpPr>
        <p:spPr>
          <a:xfrm>
            <a:off x="1651000" y="40724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15"/>
          <p:cNvSpPr/>
          <p:nvPr/>
        </p:nvSpPr>
        <p:spPr>
          <a:xfrm>
            <a:off x="1651000" y="5418666"/>
            <a:ext cx="1669909" cy="1346200"/>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7" name="Picture 16"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9363" y="3463185"/>
            <a:ext cx="368047" cy="368047"/>
          </a:xfrm>
          <a:prstGeom prst="rect">
            <a:avLst/>
          </a:prstGeom>
        </p:spPr>
      </p:pic>
      <p:pic>
        <p:nvPicPr>
          <p:cNvPr id="20" name="Picture 19"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350" y="3358432"/>
            <a:ext cx="628715" cy="604118"/>
          </a:xfrm>
          <a:prstGeom prst="rect">
            <a:avLst/>
          </a:prstGeom>
        </p:spPr>
      </p:pic>
      <p:pic>
        <p:nvPicPr>
          <p:cNvPr id="21" name="Picture 20"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4812160"/>
            <a:ext cx="368047" cy="368047"/>
          </a:xfrm>
          <a:prstGeom prst="rect">
            <a:avLst/>
          </a:prstGeom>
        </p:spPr>
      </p:pic>
      <p:pic>
        <p:nvPicPr>
          <p:cNvPr id="22" name="Picture 21"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4707407"/>
            <a:ext cx="628715" cy="604118"/>
          </a:xfrm>
          <a:prstGeom prst="rect">
            <a:avLst/>
          </a:prstGeom>
        </p:spPr>
      </p:pic>
      <p:pic>
        <p:nvPicPr>
          <p:cNvPr id="23" name="Picture 22" descr="storage-hadoo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206" y="6075337"/>
            <a:ext cx="368047" cy="368047"/>
          </a:xfrm>
          <a:prstGeom prst="rect">
            <a:avLst/>
          </a:prstGeom>
        </p:spPr>
      </p:pic>
      <p:pic>
        <p:nvPicPr>
          <p:cNvPr id="24" name="Picture 23" descr="desk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193" y="5970584"/>
            <a:ext cx="628715" cy="604118"/>
          </a:xfrm>
          <a:prstGeom prst="rect">
            <a:avLst/>
          </a:prstGeom>
        </p:spPr>
      </p:pic>
      <p:sp>
        <p:nvSpPr>
          <p:cNvPr id="25" name="TextBox 24"/>
          <p:cNvSpPr txBox="1"/>
          <p:nvPr/>
        </p:nvSpPr>
        <p:spPr>
          <a:xfrm>
            <a:off x="2074093" y="2917963"/>
            <a:ext cx="770124" cy="369332"/>
          </a:xfrm>
          <a:prstGeom prst="rect">
            <a:avLst/>
          </a:prstGeom>
          <a:noFill/>
          <a:ln>
            <a:solidFill>
              <a:schemeClr val="tx1"/>
            </a:solidFill>
          </a:ln>
        </p:spPr>
        <p:txBody>
          <a:bodyPr wrap="square" rtlCol="0">
            <a:spAutoFit/>
          </a:bodyPr>
          <a:lstStyle/>
          <a:p>
            <a:r>
              <a:rPr lang="en-US" dirty="0" smtClean="0"/>
              <a:t>JVM 1</a:t>
            </a:r>
            <a:endParaRPr lang="en-US" dirty="0"/>
          </a:p>
        </p:txBody>
      </p:sp>
      <p:sp>
        <p:nvSpPr>
          <p:cNvPr id="26" name="TextBox 25"/>
          <p:cNvSpPr txBox="1"/>
          <p:nvPr/>
        </p:nvSpPr>
        <p:spPr>
          <a:xfrm>
            <a:off x="2074093" y="4233011"/>
            <a:ext cx="770124" cy="369332"/>
          </a:xfrm>
          <a:prstGeom prst="rect">
            <a:avLst/>
          </a:prstGeom>
          <a:noFill/>
          <a:ln>
            <a:solidFill>
              <a:schemeClr val="tx1"/>
            </a:solidFill>
          </a:ln>
        </p:spPr>
        <p:txBody>
          <a:bodyPr wrap="square" rtlCol="0">
            <a:spAutoFit/>
          </a:bodyPr>
          <a:lstStyle/>
          <a:p>
            <a:r>
              <a:rPr lang="en-US" dirty="0" smtClean="0"/>
              <a:t>JVM 2</a:t>
            </a:r>
            <a:endParaRPr lang="en-US" dirty="0"/>
          </a:p>
        </p:txBody>
      </p:sp>
      <p:sp>
        <p:nvSpPr>
          <p:cNvPr id="27" name="TextBox 26"/>
          <p:cNvSpPr txBox="1"/>
          <p:nvPr/>
        </p:nvSpPr>
        <p:spPr>
          <a:xfrm>
            <a:off x="2074093" y="5519008"/>
            <a:ext cx="770124" cy="369332"/>
          </a:xfrm>
          <a:prstGeom prst="rect">
            <a:avLst/>
          </a:prstGeom>
          <a:noFill/>
          <a:ln>
            <a:solidFill>
              <a:schemeClr val="tx1"/>
            </a:solidFill>
          </a:ln>
        </p:spPr>
        <p:txBody>
          <a:bodyPr wrap="square" rtlCol="0">
            <a:spAutoFit/>
          </a:bodyPr>
          <a:lstStyle/>
          <a:p>
            <a:r>
              <a:rPr lang="en-US" dirty="0" smtClean="0"/>
              <a:t>JVM 3</a:t>
            </a:r>
            <a:endParaRPr lang="en-US" dirty="0"/>
          </a:p>
        </p:txBody>
      </p:sp>
      <p:sp>
        <p:nvSpPr>
          <p:cNvPr id="6" name="Rectangle 5"/>
          <p:cNvSpPr/>
          <p:nvPr/>
        </p:nvSpPr>
        <p:spPr>
          <a:xfrm>
            <a:off x="4259659" y="2917963"/>
            <a:ext cx="4427141" cy="830997"/>
          </a:xfrm>
          <a:prstGeom prst="rect">
            <a:avLst/>
          </a:prstGeom>
          <a:ln>
            <a:solidFill>
              <a:schemeClr val="tx1"/>
            </a:solidFill>
          </a:ln>
        </p:spPr>
        <p:txBody>
          <a:bodyPr wrap="square">
            <a:spAutoFit/>
          </a:bodyPr>
          <a:lstStyle/>
          <a:p>
            <a:pPr marL="342900" indent="-342900">
              <a:buFont typeface="+mj-lt"/>
              <a:buAutoNum type="arabicPeriod"/>
            </a:pPr>
            <a:r>
              <a:rPr lang="en-US" sz="1200" b="1" dirty="0" smtClean="0">
                <a:solidFill>
                  <a:srgbClr val="FF0000"/>
                </a:solidFill>
              </a:rPr>
              <a:t>GET http</a:t>
            </a:r>
            <a:r>
              <a:rPr lang="en-US" sz="1200" b="1" dirty="0">
                <a:solidFill>
                  <a:srgbClr val="FF0000"/>
                </a:solidFill>
              </a:rPr>
              <a:t>://</a:t>
            </a:r>
            <a:r>
              <a:rPr lang="en-US" sz="1200" b="1" dirty="0" err="1">
                <a:solidFill>
                  <a:srgbClr val="FF0000"/>
                </a:solidFill>
              </a:rPr>
              <a:t>forbes.com</a:t>
            </a:r>
            <a:r>
              <a:rPr lang="en-US" sz="1200" b="1" dirty="0">
                <a:solidFill>
                  <a:srgbClr val="FF0000"/>
                </a:solidFill>
              </a:rPr>
              <a:t>/gels-contrariness-domain-</a:t>
            </a:r>
            <a:r>
              <a:rPr lang="en-US" sz="1200" b="1" dirty="0" err="1" smtClean="0">
                <a:solidFill>
                  <a:srgbClr val="FF0000"/>
                </a:solidFill>
              </a:rPr>
              <a:t>punchable</a:t>
            </a:r>
            <a:r>
              <a:rPr lang="en-US" sz="1200" b="1" dirty="0">
                <a:solidFill>
                  <a:srgbClr val="FF0000"/>
                </a:solidFill>
              </a:rPr>
              <a:t>/</a:t>
            </a:r>
            <a:r>
              <a:rPr lang="en-US" sz="1200" b="1" dirty="0" smtClean="0">
                <a:solidFill>
                  <a:srgbClr val="FF0000"/>
                </a:solidFill>
              </a:rPr>
              <a:t>" </a:t>
            </a:r>
            <a:endParaRPr lang="en-US" sz="1200" b="1" dirty="0">
              <a:solidFill>
                <a:srgbClr val="FF0000"/>
              </a:solidFill>
            </a:endParaRPr>
          </a:p>
          <a:p>
            <a:pPr marL="342900" indent="-342900">
              <a:buFont typeface="+mj-lt"/>
              <a:buAutoNum type="arabicPeriod"/>
            </a:pPr>
            <a:r>
              <a:rPr lang="en-US" sz="1200" b="1" dirty="0" smtClean="0">
                <a:solidFill>
                  <a:srgbClr val="FF0000"/>
                </a:solidFill>
              </a:rPr>
              <a:t>GET http</a:t>
            </a:r>
            <a:r>
              <a:rPr lang="en-US" sz="1200" b="1" dirty="0">
                <a:solidFill>
                  <a:srgbClr val="FF0000"/>
                </a:solidFill>
              </a:rPr>
              <a:t>://portcullisesposturen.europartsplus.org</a:t>
            </a:r>
            <a:r>
              <a:rPr lang="en-US" sz="1200" b="1" dirty="0" smtClean="0">
                <a:solidFill>
                  <a:srgbClr val="FF0000"/>
                </a:solidFill>
              </a:rPr>
              <a:t>/</a:t>
            </a:r>
          </a:p>
          <a:p>
            <a:pPr marL="342900" indent="-342900">
              <a:buFont typeface="+mj-lt"/>
              <a:buAutoNum type="arabicPeriod"/>
            </a:pPr>
            <a:r>
              <a:rPr lang="en-US" sz="1200" b="1" dirty="0" smtClean="0">
                <a:solidFill>
                  <a:srgbClr val="FF0000"/>
                </a:solidFill>
              </a:rPr>
              <a:t>POST http://dpckd2ftmf7lelsa.jjeyd2u37an30.com/</a:t>
            </a:r>
            <a:endParaRPr lang="en-US" sz="1200" b="1" dirty="0">
              <a:solidFill>
                <a:srgbClr val="FF0000"/>
              </a:solidFill>
            </a:endParaRPr>
          </a:p>
        </p:txBody>
      </p:sp>
      <p:pic>
        <p:nvPicPr>
          <p:cNvPr id="28" name="Picture 27" descr="person-lightoran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095" y="3011166"/>
            <a:ext cx="635000" cy="694531"/>
          </a:xfrm>
          <a:prstGeom prst="rect">
            <a:avLst/>
          </a:prstGeom>
        </p:spPr>
      </p:pic>
      <p:pic>
        <p:nvPicPr>
          <p:cNvPr id="29" name="Picture 28" descr="person-blu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330" y="4518939"/>
            <a:ext cx="645765" cy="706376"/>
          </a:xfrm>
          <a:prstGeom prst="rect">
            <a:avLst/>
          </a:prstGeom>
        </p:spPr>
      </p:pic>
      <p:pic>
        <p:nvPicPr>
          <p:cNvPr id="30" name="Picture 29" descr="user,-female-black-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1138" y="5820369"/>
            <a:ext cx="628521" cy="680358"/>
          </a:xfrm>
          <a:prstGeom prst="rect">
            <a:avLst/>
          </a:prstGeom>
        </p:spPr>
      </p:pic>
      <p:sp>
        <p:nvSpPr>
          <p:cNvPr id="31" name="Rectangle 30"/>
          <p:cNvSpPr/>
          <p:nvPr/>
        </p:nvSpPr>
        <p:spPr>
          <a:xfrm>
            <a:off x="4259659" y="4291908"/>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smtClean="0"/>
              <a:t>/</a:t>
            </a:r>
            <a:r>
              <a:rPr lang="en-US" sz="1200" b="1" dirty="0" err="1" smtClean="0"/>
              <a:t>youtube.com</a:t>
            </a:r>
            <a:r>
              <a:rPr lang="en-US" sz="1200" b="1" dirty="0" smtClean="0"/>
              <a:t>/</a:t>
            </a:r>
            <a:endParaRPr lang="en-US" sz="1200" b="1" dirty="0"/>
          </a:p>
          <a:p>
            <a:pPr marL="342900" indent="-342900">
              <a:buFont typeface="+mj-lt"/>
              <a:buAutoNum type="arabicPeriod"/>
            </a:pPr>
            <a:r>
              <a:rPr lang="en-US" sz="1200" b="1" dirty="0" smtClean="0"/>
              <a:t>GET http</a:t>
            </a:r>
            <a:r>
              <a:rPr lang="en-US" sz="1200" b="1" dirty="0"/>
              <a:t>://</a:t>
            </a:r>
            <a:r>
              <a:rPr lang="en-US" sz="1200" b="1" dirty="0" err="1" smtClean="0"/>
              <a:t>avazudsp.net</a:t>
            </a:r>
            <a:r>
              <a:rPr lang="en-US" sz="1200" b="1" dirty="0" smtClean="0"/>
              <a:t>/</a:t>
            </a:r>
          </a:p>
          <a:p>
            <a:pPr marL="342900" indent="-342900">
              <a:buFont typeface="+mj-lt"/>
              <a:buAutoNum type="arabicPeriod"/>
            </a:pPr>
            <a:r>
              <a:rPr lang="en-US" sz="1200" b="1" dirty="0">
                <a:solidFill>
                  <a:srgbClr val="000000"/>
                </a:solidFill>
              </a:rPr>
              <a:t>GET http://</a:t>
            </a:r>
            <a:r>
              <a:rPr lang="en-US" sz="1200" b="1" dirty="0" smtClean="0">
                <a:solidFill>
                  <a:srgbClr val="000000"/>
                </a:solidFill>
              </a:rPr>
              <a:t>betradar.com/</a:t>
            </a:r>
          </a:p>
          <a:p>
            <a:pPr marL="342900" indent="-342900">
              <a:buFont typeface="+mj-lt"/>
              <a:buAutoNum type="arabicPeriod"/>
            </a:pPr>
            <a:r>
              <a:rPr lang="en-US" sz="1200" b="1" dirty="0"/>
              <a:t>GET http://</a:t>
            </a:r>
            <a:r>
              <a:rPr lang="en-US" sz="1200" b="1" dirty="0" err="1" smtClean="0"/>
              <a:t>displaymarketplace.com</a:t>
            </a:r>
            <a:r>
              <a:rPr lang="en-US" sz="1200" b="1" dirty="0" smtClean="0"/>
              <a:t>/</a:t>
            </a:r>
            <a:endParaRPr lang="en-US" sz="1200" b="1" dirty="0"/>
          </a:p>
        </p:txBody>
      </p:sp>
      <p:sp>
        <p:nvSpPr>
          <p:cNvPr id="32" name="Rectangle 31"/>
          <p:cNvSpPr/>
          <p:nvPr/>
        </p:nvSpPr>
        <p:spPr>
          <a:xfrm>
            <a:off x="4412059" y="5611914"/>
            <a:ext cx="9860282" cy="830997"/>
          </a:xfrm>
          <a:prstGeom prst="rect">
            <a:avLst/>
          </a:prstGeom>
        </p:spPr>
        <p:txBody>
          <a:bodyPr wrap="square">
            <a:spAutoFit/>
          </a:bodyPr>
          <a:lstStyle/>
          <a:p>
            <a:pPr marL="342900" indent="-342900">
              <a:buFont typeface="+mj-lt"/>
              <a:buAutoNum type="arabicPeriod"/>
            </a:pPr>
            <a:r>
              <a:rPr lang="en-US" sz="1200" b="1" dirty="0" smtClean="0"/>
              <a:t>GET http</a:t>
            </a:r>
            <a:r>
              <a:rPr lang="en-US" sz="1200" b="1" dirty="0"/>
              <a:t>:/</a:t>
            </a:r>
            <a:r>
              <a:rPr lang="en-US" sz="1200" b="1" dirty="0" err="1" smtClean="0"/>
              <a:t>clickable.net</a:t>
            </a:r>
            <a:r>
              <a:rPr lang="en-US" sz="1200" b="1" dirty="0" smtClean="0"/>
              <a:t>/</a:t>
            </a:r>
          </a:p>
          <a:p>
            <a:pPr marL="342900" indent="-342900">
              <a:buFont typeface="+mj-lt"/>
              <a:buAutoNum type="arabicPeriod"/>
            </a:pPr>
            <a:r>
              <a:rPr lang="en-US" sz="1200" b="1" dirty="0"/>
              <a:t>GET http://</a:t>
            </a:r>
            <a:r>
              <a:rPr lang="en-US" sz="1200" b="1" dirty="0" err="1" smtClean="0"/>
              <a:t>vuiviet.vn</a:t>
            </a:r>
            <a:r>
              <a:rPr lang="en-US" sz="1200" b="1" dirty="0" smtClean="0"/>
              <a:t>/</a:t>
            </a:r>
          </a:p>
          <a:p>
            <a:pPr marL="342900" indent="-342900">
              <a:buFont typeface="+mj-lt"/>
              <a:buAutoNum type="arabicPeriod"/>
            </a:pPr>
            <a:r>
              <a:rPr lang="en-US" sz="1200" b="1" dirty="0" smtClean="0">
                <a:solidFill>
                  <a:srgbClr val="000000"/>
                </a:solidFill>
              </a:rPr>
              <a:t>GET </a:t>
            </a:r>
            <a:r>
              <a:rPr lang="en-US" sz="1200" b="1" dirty="0">
                <a:solidFill>
                  <a:srgbClr val="000000"/>
                </a:solidFill>
              </a:rPr>
              <a:t>http://</a:t>
            </a:r>
            <a:r>
              <a:rPr lang="en-US" sz="1200" b="1" dirty="0" smtClean="0">
                <a:solidFill>
                  <a:srgbClr val="000000"/>
                </a:solidFill>
              </a:rPr>
              <a:t>homedepotemail.com/ </a:t>
            </a:r>
            <a:endParaRPr lang="en-US" sz="1200" b="1" dirty="0">
              <a:solidFill>
                <a:srgbClr val="000000"/>
              </a:solidFill>
            </a:endParaRPr>
          </a:p>
          <a:p>
            <a:pPr marL="342900" indent="-342900">
              <a:buFont typeface="+mj-lt"/>
              <a:buAutoNum type="arabicPeriod"/>
            </a:pPr>
            <a:r>
              <a:rPr lang="en-US" sz="1200" b="1" dirty="0"/>
              <a:t>GET http://</a:t>
            </a:r>
            <a:r>
              <a:rPr lang="en-US" sz="1200" b="1" dirty="0" err="1"/>
              <a:t>css-</a:t>
            </a:r>
            <a:r>
              <a:rPr lang="en-US" sz="1200" b="1" dirty="0" err="1" smtClean="0"/>
              <a:t>tricks.com</a:t>
            </a:r>
            <a:r>
              <a:rPr lang="en-US" sz="1200" b="1" dirty="0" smtClean="0"/>
              <a:t>/</a:t>
            </a:r>
            <a:endParaRPr lang="en-US" sz="1200" b="1" dirty="0"/>
          </a:p>
        </p:txBody>
      </p:sp>
    </p:spTree>
    <p:extLst>
      <p:ext uri="{BB962C8B-B14F-4D97-AF65-F5344CB8AC3E}">
        <p14:creationId xmlns:p14="http://schemas.microsoft.com/office/powerpoint/2010/main" val="2989531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848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40214" y="1609555"/>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Oval 5"/>
          <p:cNvSpPr/>
          <p:nvPr/>
        </p:nvSpPr>
        <p:spPr>
          <a:xfrm>
            <a:off x="33020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73496" y="339356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an 7"/>
          <p:cNvSpPr/>
          <p:nvPr/>
        </p:nvSpPr>
        <p:spPr>
          <a:xfrm>
            <a:off x="7308850" y="4565598"/>
            <a:ext cx="749300" cy="80659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627614" y="339377"/>
            <a:ext cx="2035869" cy="400110"/>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t_0</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TextBox 10"/>
          <p:cNvSpPr txBox="1"/>
          <p:nvPr/>
        </p:nvSpPr>
        <p:spPr>
          <a:xfrm>
            <a:off x="4318001" y="1086335"/>
            <a:ext cx="4526916"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Command and Control (C2) traffic has been established between “</a:t>
            </a:r>
            <a:r>
              <a:rPr lang="en-US" sz="2000" dirty="0" err="1"/>
              <a:t>B</a:t>
            </a:r>
            <a:r>
              <a:rPr lang="en-US" sz="2000" dirty="0" err="1" smtClean="0"/>
              <a:t>eachead</a:t>
            </a:r>
            <a:r>
              <a:rPr lang="en-US" sz="2000" dirty="0" smtClean="0"/>
              <a:t>” and command and control operator</a:t>
            </a:r>
            <a:endParaRPr lang="en-US" sz="2000" dirty="0"/>
          </a:p>
        </p:txBody>
      </p:sp>
    </p:spTree>
    <p:extLst>
      <p:ext uri="{BB962C8B-B14F-4D97-AF65-F5344CB8AC3E}">
        <p14:creationId xmlns:p14="http://schemas.microsoft.com/office/powerpoint/2010/main" val="197536798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848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40214" y="1609555"/>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Oval 5"/>
          <p:cNvSpPr/>
          <p:nvPr/>
        </p:nvSpPr>
        <p:spPr>
          <a:xfrm>
            <a:off x="33020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73496" y="339356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an 7"/>
          <p:cNvSpPr/>
          <p:nvPr/>
        </p:nvSpPr>
        <p:spPr>
          <a:xfrm>
            <a:off x="7308850" y="4565598"/>
            <a:ext cx="749300" cy="80659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7" idx="1"/>
            <a:endCxn id="5" idx="5"/>
          </p:cNvCxnSpPr>
          <p:nvPr/>
        </p:nvCxnSpPr>
        <p:spPr>
          <a:xfrm flipH="1" flipV="1">
            <a:off x="865418" y="1869718"/>
            <a:ext cx="1163874" cy="1568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27614" y="339377"/>
            <a:ext cx="2035869" cy="400110"/>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t_0</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TextBox 10"/>
          <p:cNvSpPr txBox="1"/>
          <p:nvPr/>
        </p:nvSpPr>
        <p:spPr>
          <a:xfrm>
            <a:off x="6627613" y="1024779"/>
            <a:ext cx="2217303" cy="163121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Heartbeat traffic signals C2 operator that infected asset is up and ready for instructions</a:t>
            </a:r>
            <a:endParaRPr lang="en-US" sz="2000" dirty="0"/>
          </a:p>
        </p:txBody>
      </p:sp>
    </p:spTree>
    <p:extLst>
      <p:ext uri="{BB962C8B-B14F-4D97-AF65-F5344CB8AC3E}">
        <p14:creationId xmlns:p14="http://schemas.microsoft.com/office/powerpoint/2010/main" val="22300639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848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40214" y="1609555"/>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Oval 5"/>
          <p:cNvSpPr/>
          <p:nvPr/>
        </p:nvSpPr>
        <p:spPr>
          <a:xfrm>
            <a:off x="33020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73496" y="339356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an 7"/>
          <p:cNvSpPr/>
          <p:nvPr/>
        </p:nvSpPr>
        <p:spPr>
          <a:xfrm>
            <a:off x="7308850" y="4565598"/>
            <a:ext cx="749300" cy="80659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7" idx="1"/>
            <a:endCxn id="5" idx="5"/>
          </p:cNvCxnSpPr>
          <p:nvPr/>
        </p:nvCxnSpPr>
        <p:spPr>
          <a:xfrm flipH="1" flipV="1">
            <a:off x="865418" y="1869718"/>
            <a:ext cx="1163874" cy="1568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2553053" y="2459369"/>
            <a:ext cx="5663494" cy="978833"/>
          </a:xfrm>
          <a:prstGeom prst="rect">
            <a:avLst/>
          </a:prstGeom>
        </p:spPr>
      </p:pic>
      <p:cxnSp>
        <p:nvCxnSpPr>
          <p:cNvPr id="15" name="Curved Connector 14"/>
          <p:cNvCxnSpPr>
            <a:stCxn id="5" idx="3"/>
            <a:endCxn id="7" idx="2"/>
          </p:cNvCxnSpPr>
          <p:nvPr/>
        </p:nvCxnSpPr>
        <p:spPr>
          <a:xfrm rot="16200000" flipH="1">
            <a:off x="446630" y="2019098"/>
            <a:ext cx="1676247" cy="1377486"/>
          </a:xfrm>
          <a:prstGeom prst="curvedConnector2">
            <a:avLst/>
          </a:prstGeom>
          <a:ln w="38100" cmpd="sng">
            <a:solidFill>
              <a:srgbClr val="FF0000"/>
            </a:solidFill>
            <a:prstDash val="lgDashDot"/>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18627" y="430532"/>
            <a:ext cx="2035869" cy="400110"/>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t_1</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0" name="TextBox 19"/>
          <p:cNvSpPr txBox="1"/>
          <p:nvPr/>
        </p:nvSpPr>
        <p:spPr>
          <a:xfrm>
            <a:off x="2553053" y="430532"/>
            <a:ext cx="6114416" cy="163121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Obfuscated instructions get returned through an </a:t>
            </a:r>
            <a:r>
              <a:rPr lang="en-US" sz="2000" b="1" dirty="0" smtClean="0"/>
              <a:t>Upstream </a:t>
            </a:r>
            <a:r>
              <a:rPr lang="en-US" sz="2000" dirty="0" smtClean="0"/>
              <a:t>conversation embedded in PHP, .</a:t>
            </a:r>
            <a:r>
              <a:rPr lang="en-US" sz="2000" dirty="0" err="1" smtClean="0"/>
              <a:t>js</a:t>
            </a:r>
            <a:r>
              <a:rPr lang="en-US" sz="2000" dirty="0" smtClean="0"/>
              <a:t>, Flash, etc..</a:t>
            </a:r>
          </a:p>
          <a:p>
            <a:endParaRPr lang="en-US" sz="2000" b="1" dirty="0"/>
          </a:p>
          <a:p>
            <a:r>
              <a:rPr lang="en-US" sz="2000" dirty="0" smtClean="0"/>
              <a:t>Commands obfuscated in this way can be through of as a hidden “Downstream Beacon”</a:t>
            </a:r>
            <a:endParaRPr lang="en-US" sz="2000" dirty="0"/>
          </a:p>
        </p:txBody>
      </p:sp>
    </p:spTree>
    <p:extLst>
      <p:ext uri="{BB962C8B-B14F-4D97-AF65-F5344CB8AC3E}">
        <p14:creationId xmlns:p14="http://schemas.microsoft.com/office/powerpoint/2010/main" val="2160758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848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40214" y="1609555"/>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Oval 5"/>
          <p:cNvSpPr/>
          <p:nvPr/>
        </p:nvSpPr>
        <p:spPr>
          <a:xfrm>
            <a:off x="33020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73496" y="339356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an 7"/>
          <p:cNvSpPr/>
          <p:nvPr/>
        </p:nvSpPr>
        <p:spPr>
          <a:xfrm>
            <a:off x="7308850" y="4565598"/>
            <a:ext cx="749300" cy="80659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7" idx="1"/>
            <a:endCxn id="5" idx="5"/>
          </p:cNvCxnSpPr>
          <p:nvPr/>
        </p:nvCxnSpPr>
        <p:spPr>
          <a:xfrm flipH="1" flipV="1">
            <a:off x="865418" y="1869718"/>
            <a:ext cx="1163874" cy="1568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2497702" y="632303"/>
            <a:ext cx="6536195" cy="2474828"/>
          </a:xfrm>
          <a:prstGeom prst="rect">
            <a:avLst/>
          </a:prstGeom>
        </p:spPr>
      </p:pic>
      <p:cxnSp>
        <p:nvCxnSpPr>
          <p:cNvPr id="9" name="Curved Connector 8"/>
          <p:cNvCxnSpPr/>
          <p:nvPr/>
        </p:nvCxnSpPr>
        <p:spPr>
          <a:xfrm rot="16200000" flipH="1">
            <a:off x="446630" y="2019098"/>
            <a:ext cx="1676247" cy="1377486"/>
          </a:xfrm>
          <a:prstGeom prst="curvedConnector2">
            <a:avLst/>
          </a:prstGeom>
          <a:ln w="38100" cmpd="sng">
            <a:solidFill>
              <a:srgbClr val="FF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5"/>
            <a:endCxn id="6" idx="1"/>
          </p:cNvCxnSpPr>
          <p:nvPr/>
        </p:nvCxnSpPr>
        <p:spPr>
          <a:xfrm>
            <a:off x="2298700" y="3653728"/>
            <a:ext cx="1059096" cy="8041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37914" y="6381432"/>
            <a:ext cx="2035869" cy="400110"/>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t_2</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TextBox 13"/>
          <p:cNvSpPr txBox="1"/>
          <p:nvPr/>
        </p:nvSpPr>
        <p:spPr>
          <a:xfrm>
            <a:off x="137914" y="4937531"/>
            <a:ext cx="6628303"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Embedded commands can signal infected asset to enumerate local information on the machine, attach to open network shares and perform lateral reconnaissance and privilege escalation throughout the compromised network</a:t>
            </a:r>
            <a:endParaRPr lang="en-US" sz="2000" dirty="0"/>
          </a:p>
        </p:txBody>
      </p:sp>
    </p:spTree>
    <p:extLst>
      <p:ext uri="{BB962C8B-B14F-4D97-AF65-F5344CB8AC3E}">
        <p14:creationId xmlns:p14="http://schemas.microsoft.com/office/powerpoint/2010/main" val="1330719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848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40214" y="1609555"/>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Oval 5"/>
          <p:cNvSpPr/>
          <p:nvPr/>
        </p:nvSpPr>
        <p:spPr>
          <a:xfrm>
            <a:off x="33020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73496" y="339356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an 7"/>
          <p:cNvSpPr/>
          <p:nvPr/>
        </p:nvSpPr>
        <p:spPr>
          <a:xfrm>
            <a:off x="7308850" y="4565598"/>
            <a:ext cx="749300" cy="80659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7" idx="1"/>
            <a:endCxn id="5" idx="5"/>
          </p:cNvCxnSpPr>
          <p:nvPr/>
        </p:nvCxnSpPr>
        <p:spPr>
          <a:xfrm flipH="1" flipV="1">
            <a:off x="865418" y="1869718"/>
            <a:ext cx="1163874" cy="1568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p:nvPr/>
        </p:nvCxnSpPr>
        <p:spPr>
          <a:xfrm rot="16200000" flipH="1">
            <a:off x="446630" y="2019098"/>
            <a:ext cx="1676247" cy="1377486"/>
          </a:xfrm>
          <a:prstGeom prst="curvedConnector2">
            <a:avLst/>
          </a:prstGeom>
          <a:ln w="38100" cmpd="sng">
            <a:solidFill>
              <a:srgbClr val="FF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5"/>
            <a:endCxn id="6" idx="1"/>
          </p:cNvCxnSpPr>
          <p:nvPr/>
        </p:nvCxnSpPr>
        <p:spPr>
          <a:xfrm>
            <a:off x="2298700" y="3653728"/>
            <a:ext cx="1059096" cy="8041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4" idx="2"/>
          </p:cNvCxnSpPr>
          <p:nvPr/>
        </p:nvCxnSpPr>
        <p:spPr>
          <a:xfrm flipV="1">
            <a:off x="3683000" y="4565598"/>
            <a:ext cx="1701800" cy="446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8" idx="2"/>
          </p:cNvCxnSpPr>
          <p:nvPr/>
        </p:nvCxnSpPr>
        <p:spPr>
          <a:xfrm>
            <a:off x="3683000" y="4625183"/>
            <a:ext cx="3625850" cy="3437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62831" y="6257577"/>
            <a:ext cx="2035869" cy="400110"/>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a:t>
            </a:r>
            <a:r>
              <a:rPr lang="en-US" sz="20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t_n</a:t>
            </a:r>
            <a:endPar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7" name="TextBox 26"/>
          <p:cNvSpPr txBox="1"/>
          <p:nvPr/>
        </p:nvSpPr>
        <p:spPr>
          <a:xfrm>
            <a:off x="3004991" y="1371987"/>
            <a:ext cx="5521617"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After targeted lateral movement and privilege enumeration all cases of targeted attacks eventually involve the compromise of the directory services roots servers (Usually AD Forest Roots) and exfiltration of key personnel information along with any </a:t>
            </a:r>
            <a:endParaRPr lang="en-US" sz="2000" dirty="0"/>
          </a:p>
        </p:txBody>
      </p:sp>
    </p:spTree>
    <p:extLst>
      <p:ext uri="{BB962C8B-B14F-4D97-AF65-F5344CB8AC3E}">
        <p14:creationId xmlns:p14="http://schemas.microsoft.com/office/powerpoint/2010/main" val="333338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5"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heckerboard(across)">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848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40214" y="1609555"/>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Oval 5"/>
          <p:cNvSpPr/>
          <p:nvPr/>
        </p:nvSpPr>
        <p:spPr>
          <a:xfrm>
            <a:off x="3302000" y="4413198"/>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73496" y="339356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an 7"/>
          <p:cNvSpPr/>
          <p:nvPr/>
        </p:nvSpPr>
        <p:spPr>
          <a:xfrm>
            <a:off x="7308850" y="4565598"/>
            <a:ext cx="749300" cy="80659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7" idx="1"/>
            <a:endCxn id="5" idx="5"/>
          </p:cNvCxnSpPr>
          <p:nvPr/>
        </p:nvCxnSpPr>
        <p:spPr>
          <a:xfrm flipH="1" flipV="1">
            <a:off x="865418" y="1869718"/>
            <a:ext cx="1163874" cy="1568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5"/>
            <a:endCxn id="6" idx="1"/>
          </p:cNvCxnSpPr>
          <p:nvPr/>
        </p:nvCxnSpPr>
        <p:spPr>
          <a:xfrm>
            <a:off x="2298700" y="3653728"/>
            <a:ext cx="1059096" cy="8041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4" idx="2"/>
          </p:cNvCxnSpPr>
          <p:nvPr/>
        </p:nvCxnSpPr>
        <p:spPr>
          <a:xfrm flipV="1">
            <a:off x="3683000" y="4565598"/>
            <a:ext cx="1701800" cy="446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8" idx="2"/>
          </p:cNvCxnSpPr>
          <p:nvPr/>
        </p:nvCxnSpPr>
        <p:spPr>
          <a:xfrm>
            <a:off x="3683000" y="4625183"/>
            <a:ext cx="3625850" cy="3437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rotWithShape="1">
          <a:blip r:embed="rId2"/>
          <a:srcRect b="11973"/>
          <a:stretch/>
        </p:blipFill>
        <p:spPr>
          <a:xfrm>
            <a:off x="3111500" y="1609555"/>
            <a:ext cx="5842000" cy="2264465"/>
          </a:xfrm>
          <a:prstGeom prst="rect">
            <a:avLst/>
          </a:prstGeom>
        </p:spPr>
      </p:pic>
      <p:sp>
        <p:nvSpPr>
          <p:cNvPr id="15" name="TextBox 14"/>
          <p:cNvSpPr txBox="1"/>
          <p:nvPr/>
        </p:nvSpPr>
        <p:spPr>
          <a:xfrm>
            <a:off x="306241" y="5771158"/>
            <a:ext cx="6753517"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BFS/DFS + Other classic graph search algorithms are a great examples of algorithms useful in detecting this graph signature</a:t>
            </a:r>
          </a:p>
        </p:txBody>
      </p:sp>
      <p:sp>
        <p:nvSpPr>
          <p:cNvPr id="17" name="TextBox 16"/>
          <p:cNvSpPr txBox="1"/>
          <p:nvPr/>
        </p:nvSpPr>
        <p:spPr>
          <a:xfrm>
            <a:off x="2199983" y="219601"/>
            <a:ext cx="6753517"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Edge weights can be encoded with key security features to increase overall model accuracy regardless of the underlying algorithms</a:t>
            </a:r>
            <a:endParaRPr lang="en-US" sz="2000" dirty="0"/>
          </a:p>
        </p:txBody>
      </p:sp>
    </p:spTree>
    <p:extLst>
      <p:ext uri="{BB962C8B-B14F-4D97-AF65-F5344CB8AC3E}">
        <p14:creationId xmlns:p14="http://schemas.microsoft.com/office/powerpoint/2010/main" val="108434087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294"/>
            <a:ext cx="8229600" cy="1143000"/>
          </a:xfrm>
        </p:spPr>
        <p:txBody>
          <a:bodyPr>
            <a:noAutofit/>
          </a:bodyPr>
          <a:lstStyle/>
          <a:p>
            <a:r>
              <a:rPr lang="en-US" sz="3200" dirty="0" smtClean="0"/>
              <a:t>How can we automate discovery and data aggregation of DMZ assets - Joe</a:t>
            </a:r>
            <a:br>
              <a:rPr lang="en-US" sz="3200" dirty="0" smtClean="0"/>
            </a:br>
            <a:endParaRPr lang="en-US" sz="3200" dirty="0"/>
          </a:p>
        </p:txBody>
      </p:sp>
      <p:sp>
        <p:nvSpPr>
          <p:cNvPr id="3" name="Content Placeholder 2"/>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18309313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Concept / Example – Joe - Rod</a:t>
            </a:r>
            <a:br>
              <a:rPr lang="en-US" dirty="0" smtClean="0"/>
            </a:br>
            <a:endParaRPr lang="en-US" dirty="0"/>
          </a:p>
        </p:txBody>
      </p:sp>
      <p:sp>
        <p:nvSpPr>
          <p:cNvPr id="3" name="Content Placeholder 2"/>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2625336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is lateral movement detection important? </a:t>
            </a:r>
            <a:endParaRPr lang="en-US" dirty="0"/>
          </a:p>
        </p:txBody>
      </p:sp>
      <p:sp>
        <p:nvSpPr>
          <p:cNvPr id="3" name="Content Placeholder 2"/>
          <p:cNvSpPr>
            <a:spLocks noGrp="1"/>
          </p:cNvSpPr>
          <p:nvPr>
            <p:ph sz="quarter" idx="14"/>
          </p:nvPr>
        </p:nvSpPr>
        <p:spPr/>
        <p:txBody>
          <a:bodyPr>
            <a:normAutofit/>
          </a:bodyPr>
          <a:lstStyle/>
          <a:p>
            <a:r>
              <a:rPr lang="en-US" dirty="0" smtClean="0"/>
              <a:t>Let’s talk about the concept of DWELL, or Detection Deficit (VZN)</a:t>
            </a:r>
          </a:p>
          <a:p>
            <a:r>
              <a:rPr lang="en-US" dirty="0" smtClean="0"/>
              <a:t>Rapid detection of lateral movement can reduce, contain and prevent further impact of a breach</a:t>
            </a:r>
          </a:p>
          <a:p>
            <a:r>
              <a:rPr lang="en-US" dirty="0" smtClean="0"/>
              <a:t>Detection of lateral move enables SOC/SECOPS/IR/DR teams to act in a more efficient manner</a:t>
            </a:r>
          </a:p>
          <a:p>
            <a:r>
              <a:rPr lang="en-US" dirty="0" smtClean="0"/>
              <a:t>Increases  cost/deters attackers and would be external attackers, as well as insiders</a:t>
            </a:r>
          </a:p>
          <a:p>
            <a:endParaRPr lang="en-US" dirty="0"/>
          </a:p>
        </p:txBody>
      </p:sp>
    </p:spTree>
    <p:extLst>
      <p:ext uri="{BB962C8B-B14F-4D97-AF65-F5344CB8AC3E}">
        <p14:creationId xmlns:p14="http://schemas.microsoft.com/office/powerpoint/2010/main" val="238051718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Autofit/>
          </a:bodyPr>
          <a:lstStyle/>
          <a:p>
            <a:r>
              <a:rPr lang="en-US" sz="3200" dirty="0" smtClean="0"/>
              <a:t>Explanation of data science tools and techniques used for analysis – Joe </a:t>
            </a:r>
            <a:br>
              <a:rPr lang="en-US" sz="3200" dirty="0" smtClean="0"/>
            </a:br>
            <a:endParaRPr lang="en-US" sz="3200" dirty="0"/>
          </a:p>
        </p:txBody>
      </p:sp>
      <p:sp>
        <p:nvSpPr>
          <p:cNvPr id="3" name="Content Placeholder 2"/>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20535234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sz="3600" dirty="0" smtClean="0"/>
              <a:t>How can this be applied to layer 4/7 data or PCAP data - Joe</a:t>
            </a:r>
            <a:r>
              <a:rPr lang="en-US" dirty="0" smtClean="0"/>
              <a:t/>
            </a:r>
            <a:br>
              <a:rPr lang="en-US" dirty="0" smtClean="0"/>
            </a:br>
            <a:endParaRPr lang="en-US" dirty="0"/>
          </a:p>
        </p:txBody>
      </p:sp>
      <p:sp>
        <p:nvSpPr>
          <p:cNvPr id="3" name="Content Placeholder 2"/>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632139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2019300" y="4605222"/>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26614" y="479324"/>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019300" y="2949549"/>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019300" y="135555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627614" y="339377"/>
            <a:ext cx="2035869" cy="707886"/>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t_0</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IP:  66.253.41.67</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5" name="TextBox 34"/>
          <p:cNvSpPr txBox="1"/>
          <p:nvPr/>
        </p:nvSpPr>
        <p:spPr>
          <a:xfrm>
            <a:off x="6627613" y="1660355"/>
            <a:ext cx="2217303" cy="1169551"/>
          </a:xfrm>
          <a:prstGeom prst="rect">
            <a:avLst/>
          </a:prstGeom>
          <a:noFill/>
        </p:spPr>
        <p:txBody>
          <a:bodyPr wrap="square" rtlCol="0">
            <a:spAutoFit/>
          </a:bodyPr>
          <a:lstStyle/>
          <a:p>
            <a:r>
              <a:rPr lang="en-US" sz="1400" dirty="0" smtClean="0"/>
              <a:t>Command and Control (C2) traffic has been established between compromised hosts inside the corporate network and C2 servers </a:t>
            </a:r>
            <a:endParaRPr lang="en-US" sz="1400" dirty="0"/>
          </a:p>
        </p:txBody>
      </p:sp>
    </p:spTree>
    <p:extLst>
      <p:ext uri="{BB962C8B-B14F-4D97-AF65-F5344CB8AC3E}">
        <p14:creationId xmlns:p14="http://schemas.microsoft.com/office/powerpoint/2010/main" val="213478374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2019300" y="4605222"/>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26614" y="479324"/>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019300" y="2949549"/>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019300" y="135555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10" idx="3"/>
          </p:cNvCxnSpPr>
          <p:nvPr/>
        </p:nvCxnSpPr>
        <p:spPr>
          <a:xfrm flipV="1">
            <a:off x="2400300" y="739487"/>
            <a:ext cx="3682110" cy="7684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0" idx="3"/>
          </p:cNvCxnSpPr>
          <p:nvPr/>
        </p:nvCxnSpPr>
        <p:spPr>
          <a:xfrm flipV="1">
            <a:off x="2400300" y="739487"/>
            <a:ext cx="3682110" cy="23230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0" idx="3"/>
          </p:cNvCxnSpPr>
          <p:nvPr/>
        </p:nvCxnSpPr>
        <p:spPr>
          <a:xfrm flipV="1">
            <a:off x="2400300" y="739487"/>
            <a:ext cx="3682110" cy="39837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627614" y="339377"/>
            <a:ext cx="2035869" cy="707886"/>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t_0</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IP:  66.253.41.67</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5" name="TextBox 34"/>
          <p:cNvSpPr txBox="1"/>
          <p:nvPr/>
        </p:nvSpPr>
        <p:spPr>
          <a:xfrm>
            <a:off x="6627613" y="1660355"/>
            <a:ext cx="2217303" cy="1169551"/>
          </a:xfrm>
          <a:prstGeom prst="rect">
            <a:avLst/>
          </a:prstGeom>
          <a:noFill/>
        </p:spPr>
        <p:txBody>
          <a:bodyPr wrap="square" rtlCol="0">
            <a:spAutoFit/>
          </a:bodyPr>
          <a:lstStyle/>
          <a:p>
            <a:r>
              <a:rPr lang="en-US" sz="1400" dirty="0" smtClean="0"/>
              <a:t>Command and Control (C2) traffic has been established between compromised hosts inside the corporate network and C2 servers </a:t>
            </a:r>
            <a:endParaRPr lang="en-US" sz="1400" dirty="0"/>
          </a:p>
        </p:txBody>
      </p:sp>
    </p:spTree>
    <p:extLst>
      <p:ext uri="{BB962C8B-B14F-4D97-AF65-F5344CB8AC3E}">
        <p14:creationId xmlns:p14="http://schemas.microsoft.com/office/powerpoint/2010/main" val="2325720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heckerboard(across)">
                                      <p:cBhvr>
                                        <p:cTn id="10" dur="500"/>
                                        <p:tgtEl>
                                          <p:spTgt spid="23"/>
                                        </p:tgtEl>
                                      </p:cBhvr>
                                    </p:animEffect>
                                  </p:childTnLst>
                                </p:cTn>
                              </p:par>
                              <p:par>
                                <p:cTn id="11" presetID="5"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checkerboard(across)">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026614" y="2294070"/>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Oval 7"/>
          <p:cNvSpPr/>
          <p:nvPr/>
        </p:nvSpPr>
        <p:spPr>
          <a:xfrm>
            <a:off x="2019300" y="4605222"/>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26614" y="479324"/>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019300" y="2949549"/>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019300" y="135555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10" idx="3"/>
          </p:cNvCxnSpPr>
          <p:nvPr/>
        </p:nvCxnSpPr>
        <p:spPr>
          <a:xfrm flipV="1">
            <a:off x="2400300" y="739487"/>
            <a:ext cx="3682110" cy="7684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0" idx="3"/>
          </p:cNvCxnSpPr>
          <p:nvPr/>
        </p:nvCxnSpPr>
        <p:spPr>
          <a:xfrm flipV="1">
            <a:off x="2400300" y="739487"/>
            <a:ext cx="3682110" cy="2323051"/>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0" idx="3"/>
          </p:cNvCxnSpPr>
          <p:nvPr/>
        </p:nvCxnSpPr>
        <p:spPr>
          <a:xfrm flipV="1">
            <a:off x="2400300" y="739487"/>
            <a:ext cx="3682110" cy="398370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741914" y="2649896"/>
            <a:ext cx="2035869" cy="707886"/>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t_1</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IP:  47.99.1.63</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4671930" y="3807396"/>
            <a:ext cx="4241683" cy="923330"/>
          </a:xfrm>
          <a:prstGeom prst="rect">
            <a:avLst/>
          </a:prstGeom>
        </p:spPr>
        <p:txBody>
          <a:bodyPr wrap="square">
            <a:spAutoFit/>
          </a:bodyPr>
          <a:lstStyle/>
          <a:p>
            <a:r>
              <a:rPr lang="en-US" dirty="0" smtClean="0"/>
              <a:t>C2 Infrastructure changes locations of command and control server new communication path is established</a:t>
            </a:r>
            <a:endParaRPr lang="en-US" dirty="0"/>
          </a:p>
        </p:txBody>
      </p:sp>
      <p:cxnSp>
        <p:nvCxnSpPr>
          <p:cNvPr id="21" name="Curved Connector 20"/>
          <p:cNvCxnSpPr>
            <a:stCxn id="10" idx="6"/>
            <a:endCxn id="7" idx="6"/>
          </p:cNvCxnSpPr>
          <p:nvPr/>
        </p:nvCxnSpPr>
        <p:spPr>
          <a:xfrm>
            <a:off x="6407614" y="631724"/>
            <a:ext cx="12700" cy="1814746"/>
          </a:xfrm>
          <a:prstGeom prst="curvedConnector3">
            <a:avLst>
              <a:gd name="adj1" fmla="val 45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9898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026614" y="2294070"/>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Oval 7"/>
          <p:cNvSpPr/>
          <p:nvPr/>
        </p:nvSpPr>
        <p:spPr>
          <a:xfrm>
            <a:off x="2019300" y="4605222"/>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26614" y="479324"/>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019300" y="2949549"/>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019300" y="135555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10" idx="3"/>
          </p:cNvCxnSpPr>
          <p:nvPr/>
        </p:nvCxnSpPr>
        <p:spPr>
          <a:xfrm flipV="1">
            <a:off x="2400300" y="739487"/>
            <a:ext cx="3682110" cy="7684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0" idx="3"/>
          </p:cNvCxnSpPr>
          <p:nvPr/>
        </p:nvCxnSpPr>
        <p:spPr>
          <a:xfrm flipV="1">
            <a:off x="2400300" y="739487"/>
            <a:ext cx="3682110" cy="2323051"/>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0" idx="3"/>
          </p:cNvCxnSpPr>
          <p:nvPr/>
        </p:nvCxnSpPr>
        <p:spPr>
          <a:xfrm flipV="1">
            <a:off x="2400300" y="739487"/>
            <a:ext cx="3682110" cy="398370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7" idx="2"/>
          </p:cNvCxnSpPr>
          <p:nvPr/>
        </p:nvCxnSpPr>
        <p:spPr>
          <a:xfrm>
            <a:off x="2400300" y="1563638"/>
            <a:ext cx="3626314" cy="8828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7" idx="2"/>
          </p:cNvCxnSpPr>
          <p:nvPr/>
        </p:nvCxnSpPr>
        <p:spPr>
          <a:xfrm flipV="1">
            <a:off x="2400300" y="2446470"/>
            <a:ext cx="3626314" cy="6160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7" idx="2"/>
          </p:cNvCxnSpPr>
          <p:nvPr/>
        </p:nvCxnSpPr>
        <p:spPr>
          <a:xfrm flipV="1">
            <a:off x="2400300" y="2446470"/>
            <a:ext cx="3626314" cy="227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671930" y="3807396"/>
            <a:ext cx="4241683" cy="923330"/>
          </a:xfrm>
          <a:prstGeom prst="rect">
            <a:avLst/>
          </a:prstGeom>
        </p:spPr>
        <p:txBody>
          <a:bodyPr wrap="square">
            <a:spAutoFit/>
          </a:bodyPr>
          <a:lstStyle/>
          <a:p>
            <a:r>
              <a:rPr lang="en-US" dirty="0" smtClean="0"/>
              <a:t>C2 Infrastructure changes locations of command and control server new communication path is established</a:t>
            </a:r>
            <a:endParaRPr lang="en-US" dirty="0"/>
          </a:p>
        </p:txBody>
      </p:sp>
      <p:sp>
        <p:nvSpPr>
          <p:cNvPr id="20" name="Rectangle 19"/>
          <p:cNvSpPr/>
          <p:nvPr/>
        </p:nvSpPr>
        <p:spPr>
          <a:xfrm>
            <a:off x="6741914" y="2649896"/>
            <a:ext cx="2035869" cy="707886"/>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t_1</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IP:  47.99.1.63</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21" name="Curved Connector 20"/>
          <p:cNvCxnSpPr/>
          <p:nvPr/>
        </p:nvCxnSpPr>
        <p:spPr>
          <a:xfrm>
            <a:off x="6407614" y="631724"/>
            <a:ext cx="12700" cy="1814746"/>
          </a:xfrm>
          <a:prstGeom prst="curvedConnector3">
            <a:avLst>
              <a:gd name="adj1" fmla="val 45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4938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par>
                                <p:cTn id="8" presetID="5"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026614" y="2294070"/>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Oval 7"/>
          <p:cNvSpPr/>
          <p:nvPr/>
        </p:nvSpPr>
        <p:spPr>
          <a:xfrm>
            <a:off x="2019300" y="4605222"/>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026614" y="3886200"/>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Oval 9"/>
          <p:cNvSpPr/>
          <p:nvPr/>
        </p:nvSpPr>
        <p:spPr>
          <a:xfrm>
            <a:off x="6026614" y="479324"/>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019300" y="2949549"/>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019300" y="135555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10" idx="3"/>
          </p:cNvCxnSpPr>
          <p:nvPr/>
        </p:nvCxnSpPr>
        <p:spPr>
          <a:xfrm flipV="1">
            <a:off x="2400300" y="739487"/>
            <a:ext cx="3682110" cy="7684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0" idx="3"/>
          </p:cNvCxnSpPr>
          <p:nvPr/>
        </p:nvCxnSpPr>
        <p:spPr>
          <a:xfrm flipV="1">
            <a:off x="2400300" y="739487"/>
            <a:ext cx="3682110" cy="2323051"/>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0" idx="3"/>
          </p:cNvCxnSpPr>
          <p:nvPr/>
        </p:nvCxnSpPr>
        <p:spPr>
          <a:xfrm flipV="1">
            <a:off x="2400300" y="739487"/>
            <a:ext cx="3682110" cy="398370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7" idx="2"/>
          </p:cNvCxnSpPr>
          <p:nvPr/>
        </p:nvCxnSpPr>
        <p:spPr>
          <a:xfrm>
            <a:off x="2400300" y="1563638"/>
            <a:ext cx="3626314" cy="88283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400300" y="2446470"/>
            <a:ext cx="3626314" cy="6160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7" idx="2"/>
          </p:cNvCxnSpPr>
          <p:nvPr/>
        </p:nvCxnSpPr>
        <p:spPr>
          <a:xfrm flipV="1">
            <a:off x="2400300" y="2446470"/>
            <a:ext cx="3626314" cy="2276719"/>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879531" y="4369246"/>
            <a:ext cx="2035869" cy="707886"/>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t_2</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IP:  210.2.13.22</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2" name="Rectangle 21"/>
          <p:cNvSpPr/>
          <p:nvPr/>
        </p:nvSpPr>
        <p:spPr>
          <a:xfrm>
            <a:off x="780692" y="5155611"/>
            <a:ext cx="7638692" cy="1384995"/>
          </a:xfrm>
          <a:prstGeom prst="rect">
            <a:avLst/>
          </a:prstGeom>
        </p:spPr>
        <p:txBody>
          <a:bodyPr wrap="square">
            <a:spAutoFit/>
          </a:bodyPr>
          <a:lstStyle/>
          <a:p>
            <a:r>
              <a:rPr lang="en-US" sz="1400" dirty="0" smtClean="0">
                <a:hlinkClick r:id="rId2"/>
              </a:rPr>
              <a:t>http://en.wikipedia.org/wiki/Fast_flux</a:t>
            </a:r>
            <a:r>
              <a:rPr lang="en-US" sz="1400" dirty="0" smtClean="0"/>
              <a:t>:  Fast flux is a DNS technique used by botnets to hide phishing and malware delivery sites behind an ever-changing network of compromised hosts acting as proxies. It can also refer to the combination of peer-to-peer networking, distributed command and control, web-based load balancing and proxy redirection used to make malware networks more resistant to discovery and counter-measures. The Storm Worm is one of the recent malware variants to make use of this technique.</a:t>
            </a:r>
            <a:endParaRPr lang="en-US" sz="1400" dirty="0"/>
          </a:p>
        </p:txBody>
      </p:sp>
      <p:cxnSp>
        <p:nvCxnSpPr>
          <p:cNvPr id="28" name="Curved Connector 27"/>
          <p:cNvCxnSpPr/>
          <p:nvPr/>
        </p:nvCxnSpPr>
        <p:spPr>
          <a:xfrm>
            <a:off x="6407614" y="631724"/>
            <a:ext cx="12700" cy="1814746"/>
          </a:xfrm>
          <a:prstGeom prst="curvedConnector3">
            <a:avLst>
              <a:gd name="adj1" fmla="val 45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0" name="Curved Connector 49"/>
          <p:cNvCxnSpPr>
            <a:stCxn id="7" idx="6"/>
            <a:endCxn id="9" idx="6"/>
          </p:cNvCxnSpPr>
          <p:nvPr/>
        </p:nvCxnSpPr>
        <p:spPr>
          <a:xfrm>
            <a:off x="6407614" y="2446470"/>
            <a:ext cx="12700" cy="1592130"/>
          </a:xfrm>
          <a:prstGeom prst="curvedConnector3">
            <a:avLst>
              <a:gd name="adj1" fmla="val 50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2904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heckerboard(across)">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026614" y="2294070"/>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Oval 7"/>
          <p:cNvSpPr/>
          <p:nvPr/>
        </p:nvSpPr>
        <p:spPr>
          <a:xfrm>
            <a:off x="2019300" y="4605222"/>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026614" y="3886200"/>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Oval 9"/>
          <p:cNvSpPr/>
          <p:nvPr/>
        </p:nvSpPr>
        <p:spPr>
          <a:xfrm>
            <a:off x="6026614" y="479324"/>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019300" y="2949549"/>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019300" y="135555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10" idx="3"/>
          </p:cNvCxnSpPr>
          <p:nvPr/>
        </p:nvCxnSpPr>
        <p:spPr>
          <a:xfrm flipV="1">
            <a:off x="2400300" y="739487"/>
            <a:ext cx="3682110" cy="7684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0" idx="3"/>
          </p:cNvCxnSpPr>
          <p:nvPr/>
        </p:nvCxnSpPr>
        <p:spPr>
          <a:xfrm flipV="1">
            <a:off x="2400300" y="739487"/>
            <a:ext cx="3682110" cy="2323051"/>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0" idx="3"/>
          </p:cNvCxnSpPr>
          <p:nvPr/>
        </p:nvCxnSpPr>
        <p:spPr>
          <a:xfrm flipV="1">
            <a:off x="2400300" y="739487"/>
            <a:ext cx="3682110" cy="398370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7" idx="2"/>
          </p:cNvCxnSpPr>
          <p:nvPr/>
        </p:nvCxnSpPr>
        <p:spPr>
          <a:xfrm>
            <a:off x="2400300" y="1563638"/>
            <a:ext cx="3626314" cy="88283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400300" y="2446470"/>
            <a:ext cx="3626314" cy="6160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7" idx="2"/>
          </p:cNvCxnSpPr>
          <p:nvPr/>
        </p:nvCxnSpPr>
        <p:spPr>
          <a:xfrm flipV="1">
            <a:off x="2400300" y="2446470"/>
            <a:ext cx="3626314" cy="2276719"/>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9" idx="2"/>
          </p:cNvCxnSpPr>
          <p:nvPr/>
        </p:nvCxnSpPr>
        <p:spPr>
          <a:xfrm>
            <a:off x="2400300" y="1563638"/>
            <a:ext cx="3626314" cy="24749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9" idx="2"/>
          </p:cNvCxnSpPr>
          <p:nvPr/>
        </p:nvCxnSpPr>
        <p:spPr>
          <a:xfrm>
            <a:off x="2400300" y="3062538"/>
            <a:ext cx="3626314" cy="9760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9" idx="2"/>
          </p:cNvCxnSpPr>
          <p:nvPr/>
        </p:nvCxnSpPr>
        <p:spPr>
          <a:xfrm flipV="1">
            <a:off x="2400300" y="4038600"/>
            <a:ext cx="3626314" cy="6907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400300" y="5077132"/>
            <a:ext cx="4163466" cy="1477328"/>
          </a:xfrm>
          <a:prstGeom prst="rect">
            <a:avLst/>
          </a:prstGeom>
        </p:spPr>
        <p:txBody>
          <a:bodyPr wrap="square">
            <a:spAutoFit/>
          </a:bodyPr>
          <a:lstStyle/>
          <a:p>
            <a:r>
              <a:rPr lang="en-US" dirty="0" smtClean="0"/>
              <a:t>At each time step (typically a day or two)  the C2 Infrastructure changes locations of command and control via this “Fluxing” behavior.  A subset of these type of graph patterns is known as “Fast Fluxing”</a:t>
            </a:r>
            <a:endParaRPr lang="en-US" dirty="0"/>
          </a:p>
        </p:txBody>
      </p:sp>
      <p:cxnSp>
        <p:nvCxnSpPr>
          <p:cNvPr id="22" name="Curved Connector 21"/>
          <p:cNvCxnSpPr/>
          <p:nvPr/>
        </p:nvCxnSpPr>
        <p:spPr>
          <a:xfrm>
            <a:off x="6407614" y="631724"/>
            <a:ext cx="12700" cy="1814746"/>
          </a:xfrm>
          <a:prstGeom prst="curvedConnector3">
            <a:avLst>
              <a:gd name="adj1" fmla="val 45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a:off x="6407614" y="2446470"/>
            <a:ext cx="12700" cy="1592130"/>
          </a:xfrm>
          <a:prstGeom prst="curvedConnector3">
            <a:avLst>
              <a:gd name="adj1" fmla="val 50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6879531" y="4369246"/>
            <a:ext cx="2035869" cy="707886"/>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t_2</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IP:  210.2.13.22</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3174791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heckerboard(across)">
                                      <p:cBhvr>
                                        <p:cTn id="10" dur="500"/>
                                        <p:tgtEl>
                                          <p:spTgt spid="18"/>
                                        </p:tgtEl>
                                      </p:cBhvr>
                                    </p:animEffect>
                                  </p:childTnLst>
                                </p:cTn>
                              </p:par>
                              <p:par>
                                <p:cTn id="11" presetID="5"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heckerboard(across)">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026614" y="2294070"/>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Oval 7"/>
          <p:cNvSpPr/>
          <p:nvPr/>
        </p:nvSpPr>
        <p:spPr>
          <a:xfrm>
            <a:off x="2019300" y="4605222"/>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026614" y="3886200"/>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Oval 9"/>
          <p:cNvSpPr/>
          <p:nvPr/>
        </p:nvSpPr>
        <p:spPr>
          <a:xfrm>
            <a:off x="6026614" y="479324"/>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Oval 10"/>
          <p:cNvSpPr/>
          <p:nvPr/>
        </p:nvSpPr>
        <p:spPr>
          <a:xfrm>
            <a:off x="6026614" y="5645750"/>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019300" y="2949549"/>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019300" y="135555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10" idx="3"/>
          </p:cNvCxnSpPr>
          <p:nvPr/>
        </p:nvCxnSpPr>
        <p:spPr>
          <a:xfrm flipV="1">
            <a:off x="2400300" y="739487"/>
            <a:ext cx="3682110" cy="7684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0" idx="3"/>
          </p:cNvCxnSpPr>
          <p:nvPr/>
        </p:nvCxnSpPr>
        <p:spPr>
          <a:xfrm flipV="1">
            <a:off x="2400300" y="739487"/>
            <a:ext cx="3682110" cy="2323051"/>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0" idx="3"/>
          </p:cNvCxnSpPr>
          <p:nvPr/>
        </p:nvCxnSpPr>
        <p:spPr>
          <a:xfrm flipV="1">
            <a:off x="2400300" y="739487"/>
            <a:ext cx="3682110" cy="398370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7" idx="2"/>
          </p:cNvCxnSpPr>
          <p:nvPr/>
        </p:nvCxnSpPr>
        <p:spPr>
          <a:xfrm>
            <a:off x="2400300" y="1563638"/>
            <a:ext cx="3626314" cy="88283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400300" y="2446470"/>
            <a:ext cx="3626314" cy="6160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7" idx="2"/>
          </p:cNvCxnSpPr>
          <p:nvPr/>
        </p:nvCxnSpPr>
        <p:spPr>
          <a:xfrm flipV="1">
            <a:off x="2400300" y="2446470"/>
            <a:ext cx="3626314" cy="2276719"/>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9" idx="2"/>
          </p:cNvCxnSpPr>
          <p:nvPr/>
        </p:nvCxnSpPr>
        <p:spPr>
          <a:xfrm>
            <a:off x="2400300" y="1563638"/>
            <a:ext cx="3626314" cy="247496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9" idx="2"/>
          </p:cNvCxnSpPr>
          <p:nvPr/>
        </p:nvCxnSpPr>
        <p:spPr>
          <a:xfrm>
            <a:off x="2400300" y="3062538"/>
            <a:ext cx="3626314" cy="97606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9" idx="2"/>
          </p:cNvCxnSpPr>
          <p:nvPr/>
        </p:nvCxnSpPr>
        <p:spPr>
          <a:xfrm flipV="1">
            <a:off x="2400300" y="4038600"/>
            <a:ext cx="3626314" cy="690783"/>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867774" y="5956463"/>
            <a:ext cx="2035869" cy="707886"/>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a:t>
            </a:r>
            <a:r>
              <a:rPr lang="en-US" sz="20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t_n</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IP:  82.21.4.6</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6" name="Rectangle 25"/>
          <p:cNvSpPr/>
          <p:nvPr/>
        </p:nvSpPr>
        <p:spPr>
          <a:xfrm>
            <a:off x="0" y="4920986"/>
            <a:ext cx="2462556" cy="1754327"/>
          </a:xfrm>
          <a:prstGeom prst="rect">
            <a:avLst/>
          </a:prstGeom>
        </p:spPr>
        <p:txBody>
          <a:bodyPr wrap="square">
            <a:spAutoFit/>
          </a:bodyPr>
          <a:lstStyle/>
          <a:p>
            <a:r>
              <a:rPr lang="en-US" dirty="0" smtClean="0"/>
              <a:t>The constant mobility of command and control infrastructure will continue this IP/Domain fluxing movement until detected</a:t>
            </a:r>
            <a:endParaRPr lang="en-US" dirty="0"/>
          </a:p>
        </p:txBody>
      </p:sp>
      <p:cxnSp>
        <p:nvCxnSpPr>
          <p:cNvPr id="28" name="Curved Connector 27"/>
          <p:cNvCxnSpPr/>
          <p:nvPr/>
        </p:nvCxnSpPr>
        <p:spPr>
          <a:xfrm>
            <a:off x="6407614" y="631724"/>
            <a:ext cx="12700" cy="1814746"/>
          </a:xfrm>
          <a:prstGeom prst="curvedConnector3">
            <a:avLst>
              <a:gd name="adj1" fmla="val 45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9" name="Curved Connector 28"/>
          <p:cNvCxnSpPr/>
          <p:nvPr/>
        </p:nvCxnSpPr>
        <p:spPr>
          <a:xfrm>
            <a:off x="6407614" y="2446470"/>
            <a:ext cx="12700" cy="1592130"/>
          </a:xfrm>
          <a:prstGeom prst="curvedConnector3">
            <a:avLst>
              <a:gd name="adj1" fmla="val 50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4" name="Curved Connector 43"/>
          <p:cNvCxnSpPr>
            <a:stCxn id="9" idx="6"/>
            <a:endCxn id="11" idx="6"/>
          </p:cNvCxnSpPr>
          <p:nvPr/>
        </p:nvCxnSpPr>
        <p:spPr>
          <a:xfrm>
            <a:off x="6407614" y="4038600"/>
            <a:ext cx="12700" cy="1759550"/>
          </a:xfrm>
          <a:prstGeom prst="curvedConnector3">
            <a:avLst>
              <a:gd name="adj1" fmla="val 46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823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heckerboard(across)">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urved Connector 33"/>
          <p:cNvCxnSpPr/>
          <p:nvPr/>
        </p:nvCxnSpPr>
        <p:spPr>
          <a:xfrm>
            <a:off x="6407614" y="2446470"/>
            <a:ext cx="12700" cy="1592130"/>
          </a:xfrm>
          <a:prstGeom prst="curvedConnector3">
            <a:avLst>
              <a:gd name="adj1" fmla="val 50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026614" y="2294070"/>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Oval 7"/>
          <p:cNvSpPr/>
          <p:nvPr/>
        </p:nvSpPr>
        <p:spPr>
          <a:xfrm>
            <a:off x="2019300" y="4605222"/>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026614" y="3886200"/>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Oval 9"/>
          <p:cNvSpPr/>
          <p:nvPr/>
        </p:nvSpPr>
        <p:spPr>
          <a:xfrm>
            <a:off x="6026614" y="479324"/>
            <a:ext cx="381000" cy="304800"/>
          </a:xfrm>
          <a:prstGeom prst="ellipse">
            <a:avLst/>
          </a:prstGeom>
          <a:noFill/>
          <a:ln>
            <a:prstDash val="sys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Oval 10"/>
          <p:cNvSpPr/>
          <p:nvPr/>
        </p:nvSpPr>
        <p:spPr>
          <a:xfrm>
            <a:off x="6026614" y="5645750"/>
            <a:ext cx="381000" cy="3048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019300" y="2949549"/>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019300" y="1355555"/>
            <a:ext cx="3810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10" idx="3"/>
          </p:cNvCxnSpPr>
          <p:nvPr/>
        </p:nvCxnSpPr>
        <p:spPr>
          <a:xfrm flipV="1">
            <a:off x="2400300" y="739487"/>
            <a:ext cx="3682110" cy="7684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0" idx="3"/>
          </p:cNvCxnSpPr>
          <p:nvPr/>
        </p:nvCxnSpPr>
        <p:spPr>
          <a:xfrm flipV="1">
            <a:off x="2400300" y="739487"/>
            <a:ext cx="3682110" cy="2323051"/>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0" idx="3"/>
          </p:cNvCxnSpPr>
          <p:nvPr/>
        </p:nvCxnSpPr>
        <p:spPr>
          <a:xfrm flipV="1">
            <a:off x="2400300" y="739487"/>
            <a:ext cx="3682110" cy="398370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7" idx="2"/>
          </p:cNvCxnSpPr>
          <p:nvPr/>
        </p:nvCxnSpPr>
        <p:spPr>
          <a:xfrm>
            <a:off x="2400300" y="1563638"/>
            <a:ext cx="3626314" cy="88283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400300" y="2446470"/>
            <a:ext cx="3626314" cy="61606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7" idx="2"/>
          </p:cNvCxnSpPr>
          <p:nvPr/>
        </p:nvCxnSpPr>
        <p:spPr>
          <a:xfrm flipV="1">
            <a:off x="2400300" y="2446470"/>
            <a:ext cx="3626314" cy="2276719"/>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9" idx="2"/>
          </p:cNvCxnSpPr>
          <p:nvPr/>
        </p:nvCxnSpPr>
        <p:spPr>
          <a:xfrm>
            <a:off x="2400300" y="1563638"/>
            <a:ext cx="3626314" cy="247496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9" idx="2"/>
          </p:cNvCxnSpPr>
          <p:nvPr/>
        </p:nvCxnSpPr>
        <p:spPr>
          <a:xfrm>
            <a:off x="2400300" y="3062538"/>
            <a:ext cx="3626314" cy="976062"/>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9" idx="2"/>
          </p:cNvCxnSpPr>
          <p:nvPr/>
        </p:nvCxnSpPr>
        <p:spPr>
          <a:xfrm flipV="1">
            <a:off x="2400300" y="4038600"/>
            <a:ext cx="3626314" cy="690783"/>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1" idx="2"/>
          </p:cNvCxnSpPr>
          <p:nvPr/>
        </p:nvCxnSpPr>
        <p:spPr>
          <a:xfrm>
            <a:off x="2400300" y="4729383"/>
            <a:ext cx="3626314" cy="10687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2" idx="6"/>
            <a:endCxn id="11" idx="2"/>
          </p:cNvCxnSpPr>
          <p:nvPr/>
        </p:nvCxnSpPr>
        <p:spPr>
          <a:xfrm>
            <a:off x="2400300" y="3101949"/>
            <a:ext cx="3626314" cy="26962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1" idx="2"/>
          </p:cNvCxnSpPr>
          <p:nvPr/>
        </p:nvCxnSpPr>
        <p:spPr>
          <a:xfrm>
            <a:off x="2400300" y="1563638"/>
            <a:ext cx="3626314" cy="42345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867774" y="5956463"/>
            <a:ext cx="2035869" cy="707886"/>
          </a:xfrm>
          <a:prstGeom prst="rect">
            <a:avLst/>
          </a:prstGeom>
        </p:spPr>
        <p:style>
          <a:lnRef idx="0">
            <a:schemeClr val="accent1"/>
          </a:lnRef>
          <a:fillRef idx="3">
            <a:schemeClr val="accent1"/>
          </a:fillRef>
          <a:effectRef idx="3">
            <a:schemeClr val="accent1"/>
          </a:effectRef>
          <a:fontRef idx="minor">
            <a:schemeClr val="lt1"/>
          </a:fontRef>
        </p:style>
        <p:txBody>
          <a:bodyPr wrap="squar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 </a:t>
            </a:r>
            <a:r>
              <a:rPr lang="en-US" sz="20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t_n</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IP:  82.21.4.6</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2" name="Rectangle 31"/>
          <p:cNvSpPr/>
          <p:nvPr/>
        </p:nvSpPr>
        <p:spPr>
          <a:xfrm>
            <a:off x="0" y="4920986"/>
            <a:ext cx="2462556" cy="1754327"/>
          </a:xfrm>
          <a:prstGeom prst="rect">
            <a:avLst/>
          </a:prstGeom>
        </p:spPr>
        <p:txBody>
          <a:bodyPr wrap="square">
            <a:spAutoFit/>
          </a:bodyPr>
          <a:lstStyle/>
          <a:p>
            <a:r>
              <a:rPr lang="en-US" dirty="0" smtClean="0"/>
              <a:t>The constant mobility of command and control infrastructure will continue this IP/Domain fluxing movement until detected</a:t>
            </a:r>
            <a:endParaRPr lang="en-US" dirty="0"/>
          </a:p>
        </p:txBody>
      </p:sp>
      <p:cxnSp>
        <p:nvCxnSpPr>
          <p:cNvPr id="35" name="Curved Connector 34"/>
          <p:cNvCxnSpPr/>
          <p:nvPr/>
        </p:nvCxnSpPr>
        <p:spPr>
          <a:xfrm>
            <a:off x="6407614" y="4038600"/>
            <a:ext cx="12700" cy="1759550"/>
          </a:xfrm>
          <a:prstGeom prst="curvedConnector3">
            <a:avLst>
              <a:gd name="adj1" fmla="val 46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a:off x="6407614" y="631724"/>
            <a:ext cx="12700" cy="1814746"/>
          </a:xfrm>
          <a:prstGeom prst="curvedConnector3">
            <a:avLst>
              <a:gd name="adj1" fmla="val 4500000"/>
            </a:avLst>
          </a:prstGeom>
          <a:ln>
            <a:solidFill>
              <a:srgbClr val="40404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2724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par>
                                <p:cTn id="8" presetID="5"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checkerboard(across)">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lunk_Corporate_PPT_Template_2015">
  <a:themeElements>
    <a:clrScheme name="Splunk Test">
      <a:dk1>
        <a:sysClr val="windowText" lastClr="000000"/>
      </a:dk1>
      <a:lt1>
        <a:sysClr val="window" lastClr="FFFFFF"/>
      </a:lt1>
      <a:dk2>
        <a:srgbClr val="000000"/>
      </a:dk2>
      <a:lt2>
        <a:srgbClr val="EBEBEB"/>
      </a:lt2>
      <a:accent1>
        <a:srgbClr val="5F5F5F"/>
      </a:accent1>
      <a:accent2>
        <a:srgbClr val="00A9E1"/>
      </a:accent2>
      <a:accent3>
        <a:srgbClr val="65A637"/>
      </a:accent3>
      <a:accent4>
        <a:srgbClr val="C0C0C0"/>
      </a:accent4>
      <a:accent5>
        <a:srgbClr val="005F86"/>
      </a:accent5>
      <a:accent6>
        <a:srgbClr val="F2A900"/>
      </a:accent6>
      <a:hlink>
        <a:srgbClr val="00A9FF"/>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mpd="sng">
          <a:solidFill>
            <a:schemeClr val="tx1">
              <a:lumMod val="50000"/>
              <a:lumOff val="5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2">
          <a:schemeClr val="accent1"/>
        </a:fillRef>
        <a:effectRef idx="1">
          <a:schemeClr val="accent1"/>
        </a:effectRef>
        <a:fontRef idx="minor">
          <a:schemeClr val="dk1"/>
        </a:fontRef>
      </a:style>
    </a:spDef>
    <a:txDef>
      <a:spPr/>
      <a:bodyPr wrap="square" lIns="51426" tIns="25713" rIns="51426" bIns="25713" rtlCol="0">
        <a:spAutoFit/>
      </a:bodyPr>
      <a:lstStyle>
        <a:defPPr marL="347472" indent="-338328">
          <a:spcAft>
            <a:spcPts val="400"/>
          </a:spcAft>
          <a:buClr>
            <a:schemeClr val="accent4">
              <a:lumMod val="75000"/>
            </a:schemeClr>
          </a:buClr>
          <a:buSzPct val="95000"/>
          <a:buFont typeface="Lucida Grande"/>
          <a:buChar char="●"/>
          <a:defRPr sz="18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Splunk_Corporate_PPT_Template_2016.potx</Template>
  <TotalTime>6976</TotalTime>
  <Words>4511</Words>
  <Application>Microsoft Macintosh PowerPoint</Application>
  <PresentationFormat>On-screen Show (4:3)</PresentationFormat>
  <Paragraphs>912</Paragraphs>
  <Slides>99</Slides>
  <Notes>13</Notes>
  <HiddenSlides>2</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Splunk_Corporate_PPT_Template_2015</vt:lpstr>
      <vt:lpstr>Dynamic Population Discovery for Lateral Movement Detection</vt:lpstr>
      <vt:lpstr>introduction</vt:lpstr>
      <vt:lpstr>$Whoami…</vt:lpstr>
      <vt:lpstr>Outline</vt:lpstr>
      <vt:lpstr>What is Lateral Movement?</vt:lpstr>
      <vt:lpstr>Lateral Movement process Example</vt:lpstr>
      <vt:lpstr>Objectives</vt:lpstr>
      <vt:lpstr>Tools</vt:lpstr>
      <vt:lpstr>Why is lateral movement detection important? </vt:lpstr>
      <vt:lpstr>How do we establish assets (current available technologies)  </vt:lpstr>
      <vt:lpstr>The Importance of Asset Management</vt:lpstr>
      <vt:lpstr>Practical ML for Security</vt:lpstr>
      <vt:lpstr>Decomposing Behaviors for Intrusion Detection</vt:lpstr>
      <vt:lpstr>Cybersecurity Analytics: ROIv1</vt:lpstr>
      <vt:lpstr>Behaviors: Sequential + “Unordered”</vt:lpstr>
      <vt:lpstr>Mapping Behaviors to Code</vt:lpstr>
      <vt:lpstr>Adversarial Drift</vt:lpstr>
      <vt:lpstr>Advesarial Models</vt:lpstr>
      <vt:lpstr>Advesarial Models</vt:lpstr>
      <vt:lpstr>Learning = Compression?</vt:lpstr>
      <vt:lpstr>Learning = Compression?</vt:lpstr>
      <vt:lpstr>Learning = Compression?</vt:lpstr>
      <vt:lpstr>Learning = Compression?</vt:lpstr>
      <vt:lpstr>Learning = Compression?</vt:lpstr>
      <vt:lpstr>Learning = Compression?</vt:lpstr>
      <vt:lpstr>Learning = Compression?</vt:lpstr>
      <vt:lpstr>Learning = Compression?</vt:lpstr>
      <vt:lpstr>Learning = Compression?</vt:lpstr>
      <vt:lpstr>When is a model ready?  </vt:lpstr>
      <vt:lpstr>Security Analytics for defense</vt:lpstr>
      <vt:lpstr>High Level Objectives</vt:lpstr>
      <vt:lpstr>Modeling Methodology</vt:lpstr>
      <vt:lpstr>Asset/Service Dynamic Discovery</vt:lpstr>
      <vt:lpstr>Asset/Service Dynamic Discovery</vt:lpstr>
      <vt:lpstr>Seeing the Analytic In Action</vt:lpstr>
      <vt:lpstr>Seeing the Analytic In Action</vt:lpstr>
      <vt:lpstr>Seeing the Analytic In Action</vt:lpstr>
      <vt:lpstr>STEP1: IDENTITY RESOLUTION</vt:lpstr>
      <vt:lpstr>Identity Resolution</vt:lpstr>
      <vt:lpstr>ID Resolution WORKFLOW</vt:lpstr>
      <vt:lpstr>ETL Online Mode: Raw Individual Streams</vt:lpstr>
      <vt:lpstr>ETL Online Mode: Raw Individual Streams</vt:lpstr>
      <vt:lpstr>ETL Online Mode: Real Time Active State Table</vt:lpstr>
      <vt:lpstr>STEP 2: Topology Discovery</vt:lpstr>
      <vt:lpstr>Map the lower layers of the OSI model passively </vt:lpstr>
      <vt:lpstr>Basic Features Built in this Step</vt:lpstr>
      <vt:lpstr>Graph Features: Example</vt:lpstr>
      <vt:lpstr>STEP 3: Behavior based profiling </vt:lpstr>
      <vt:lpstr>Asset Fingerprints</vt:lpstr>
      <vt:lpstr>What are behavioral profiles? What does it apply to? </vt:lpstr>
      <vt:lpstr>Representing a Profile Over Time</vt:lpstr>
      <vt:lpstr>Comparing a Profile to a Group</vt:lpstr>
      <vt:lpstr>Application Fingerprints</vt:lpstr>
      <vt:lpstr>Layer 7 Info </vt:lpstr>
      <vt:lpstr>ML/Stat Workflow Engine</vt:lpstr>
      <vt:lpstr>STEP 4: Client/Server Relation Discovery</vt:lpstr>
      <vt:lpstr>Its all in the Bytes </vt:lpstr>
      <vt:lpstr>PowerPoint Presentation</vt:lpstr>
      <vt:lpstr>Histogram of Byte Distribution</vt:lpstr>
      <vt:lpstr>Group Based Comparisons</vt:lpstr>
      <vt:lpstr>STEP 5: Monitor for changes in asset relationship graph</vt:lpstr>
      <vt:lpstr>Mining For Relationship Anomalies</vt:lpstr>
      <vt:lpstr>Beyond the Indicator</vt:lpstr>
      <vt:lpstr>Seeing the Analytic In Action</vt:lpstr>
      <vt:lpstr>Seeing the Analytic In Action</vt:lpstr>
      <vt:lpstr>Seeing the Analytic In Action</vt:lpstr>
      <vt:lpstr>Conclusion  - Rod - Joe </vt:lpstr>
      <vt:lpstr>Q&amp;A</vt:lpstr>
      <vt:lpstr>Appendix</vt:lpstr>
      <vt:lpstr>Cybersecurity Analytics: ROIv1</vt:lpstr>
      <vt:lpstr>Cybersecurity Analytics: ROIv1</vt:lpstr>
      <vt:lpstr>Cybersecurity Analytics: ROIv1</vt:lpstr>
      <vt:lpstr>Key to ML: Label Your Analysis</vt:lpstr>
      <vt:lpstr>Lambda Architecture</vt:lpstr>
      <vt:lpstr>Lambda Security</vt:lpstr>
      <vt:lpstr>Lambda Security</vt:lpstr>
      <vt:lpstr>Lambda Security</vt:lpstr>
      <vt:lpstr>Lambda Security</vt:lpstr>
      <vt:lpstr>PowerPoint Presentation</vt:lpstr>
      <vt:lpstr>PowerPoint Presentation</vt:lpstr>
      <vt:lpstr>ML + Sequencing the Security DNA</vt:lpstr>
      <vt:lpstr>PowerPoint Presentation</vt:lpstr>
      <vt:lpstr>PowerPoint Presentation</vt:lpstr>
      <vt:lpstr>PowerPoint Presentation</vt:lpstr>
      <vt:lpstr>PowerPoint Presentation</vt:lpstr>
      <vt:lpstr>PowerPoint Presentation</vt:lpstr>
      <vt:lpstr>PowerPoint Presentation</vt:lpstr>
      <vt:lpstr>How can we automate discovery and data aggregation of DMZ assets - Joe </vt:lpstr>
      <vt:lpstr>Proof of Concept / Example – Joe - Rod </vt:lpstr>
      <vt:lpstr>Explanation of data science tools and techniques used for analysis – Joe  </vt:lpstr>
      <vt:lpstr>How can this be applied to layer 4/7 data or PCAP data - Joe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Splunk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 Soto</dc:creator>
  <cp:lastModifiedBy>Joseph Zadeh</cp:lastModifiedBy>
  <cp:revision>200</cp:revision>
  <dcterms:created xsi:type="dcterms:W3CDTF">2016-04-29T20:33:16Z</dcterms:created>
  <dcterms:modified xsi:type="dcterms:W3CDTF">2016-08-06T21:04:19Z</dcterms:modified>
</cp:coreProperties>
</file>